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4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5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6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7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notesSlides/notesSlide11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ink/ink4.xml" ContentType="application/inkml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75" r:id="rId4"/>
    <p:sldMasterId id="2147484495" r:id="rId5"/>
    <p:sldMasterId id="2147484515" r:id="rId6"/>
    <p:sldMasterId id="2147484630" r:id="rId7"/>
    <p:sldMasterId id="2147484643" r:id="rId8"/>
    <p:sldMasterId id="2147484670" r:id="rId9"/>
    <p:sldMasterId id="2147484683" r:id="rId10"/>
    <p:sldMasterId id="2147484696" r:id="rId11"/>
  </p:sldMasterIdLst>
  <p:notesMasterIdLst>
    <p:notesMasterId r:id="rId60"/>
  </p:notesMasterIdLst>
  <p:handoutMasterIdLst>
    <p:handoutMasterId r:id="rId61"/>
  </p:handoutMasterIdLst>
  <p:sldIdLst>
    <p:sldId id="1787" r:id="rId12"/>
    <p:sldId id="1696" r:id="rId13"/>
    <p:sldId id="1698" r:id="rId14"/>
    <p:sldId id="1699" r:id="rId15"/>
    <p:sldId id="1700" r:id="rId16"/>
    <p:sldId id="1763" r:id="rId17"/>
    <p:sldId id="1701" r:id="rId18"/>
    <p:sldId id="1702" r:id="rId19"/>
    <p:sldId id="1703" r:id="rId20"/>
    <p:sldId id="1704" r:id="rId21"/>
    <p:sldId id="1706" r:id="rId22"/>
    <p:sldId id="1705" r:id="rId23"/>
    <p:sldId id="1707" r:id="rId24"/>
    <p:sldId id="1708" r:id="rId25"/>
    <p:sldId id="1709" r:id="rId26"/>
    <p:sldId id="1759" r:id="rId27"/>
    <p:sldId id="1764" r:id="rId28"/>
    <p:sldId id="1712" r:id="rId29"/>
    <p:sldId id="1713" r:id="rId30"/>
    <p:sldId id="1714" r:id="rId31"/>
    <p:sldId id="1715" r:id="rId32"/>
    <p:sldId id="1717" r:id="rId33"/>
    <p:sldId id="1718" r:id="rId34"/>
    <p:sldId id="1721" r:id="rId35"/>
    <p:sldId id="1723" r:id="rId36"/>
    <p:sldId id="1724" r:id="rId37"/>
    <p:sldId id="1726" r:id="rId38"/>
    <p:sldId id="1727" r:id="rId39"/>
    <p:sldId id="1728" r:id="rId40"/>
    <p:sldId id="1729" r:id="rId41"/>
    <p:sldId id="1732" r:id="rId42"/>
    <p:sldId id="1733" r:id="rId43"/>
    <p:sldId id="1734" r:id="rId44"/>
    <p:sldId id="1735" r:id="rId45"/>
    <p:sldId id="1736" r:id="rId46"/>
    <p:sldId id="1737" r:id="rId47"/>
    <p:sldId id="1738" r:id="rId48"/>
    <p:sldId id="1739" r:id="rId49"/>
    <p:sldId id="1766" r:id="rId50"/>
    <p:sldId id="1740" r:id="rId51"/>
    <p:sldId id="1767" r:id="rId52"/>
    <p:sldId id="1741" r:id="rId53"/>
    <p:sldId id="1760" r:id="rId54"/>
    <p:sldId id="1761" r:id="rId55"/>
    <p:sldId id="1762" r:id="rId56"/>
    <p:sldId id="1742" r:id="rId57"/>
    <p:sldId id="1743" r:id="rId58"/>
    <p:sldId id="1779" r:id="rId59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uild 2017 Light Gray Template" id="{E1C8FB21-FF75-44A0-8090-B2FB240B014B}">
          <p14:sldIdLst>
            <p14:sldId id="1787"/>
            <p14:sldId id="1696"/>
            <p14:sldId id="1698"/>
            <p14:sldId id="1699"/>
            <p14:sldId id="1700"/>
            <p14:sldId id="1763"/>
            <p14:sldId id="1701"/>
            <p14:sldId id="1702"/>
            <p14:sldId id="1703"/>
            <p14:sldId id="1704"/>
            <p14:sldId id="1706"/>
            <p14:sldId id="1705"/>
            <p14:sldId id="1707"/>
            <p14:sldId id="1708"/>
            <p14:sldId id="1709"/>
            <p14:sldId id="1759"/>
            <p14:sldId id="1764"/>
            <p14:sldId id="1712"/>
            <p14:sldId id="1713"/>
            <p14:sldId id="1714"/>
            <p14:sldId id="1715"/>
            <p14:sldId id="1717"/>
            <p14:sldId id="1718"/>
            <p14:sldId id="1721"/>
            <p14:sldId id="1723"/>
            <p14:sldId id="1724"/>
            <p14:sldId id="1726"/>
            <p14:sldId id="1727"/>
            <p14:sldId id="1728"/>
            <p14:sldId id="1729"/>
            <p14:sldId id="1732"/>
            <p14:sldId id="1733"/>
            <p14:sldId id="1734"/>
            <p14:sldId id="1735"/>
            <p14:sldId id="1736"/>
            <p14:sldId id="1737"/>
            <p14:sldId id="1738"/>
            <p14:sldId id="1739"/>
            <p14:sldId id="1766"/>
            <p14:sldId id="1740"/>
            <p14:sldId id="1767"/>
            <p14:sldId id="1741"/>
            <p14:sldId id="1760"/>
            <p14:sldId id="1761"/>
            <p14:sldId id="1762"/>
            <p14:sldId id="1742"/>
            <p14:sldId id="1743"/>
            <p14:sldId id="1779"/>
          </p14:sldIdLst>
        </p14:section>
        <p14:section name="Build 2017 Dark Gray Template" id="{BB00CB64-77A4-4BA9-B0A0-EF2154DA3071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Mitchell Derrey" initials="MD" lastIdx="8" clrIdx="4">
    <p:extLst>
      <p:ext uri="{19B8F6BF-5375-455C-9EA6-DF929625EA0E}">
        <p15:presenceInfo xmlns:p15="http://schemas.microsoft.com/office/powerpoint/2012/main" userId="S-1-5-21-383413107-1061881802-891584314-4851" providerId="AD"/>
      </p:ext>
    </p:extLst>
  </p:cmAuthor>
  <p:cmAuthor id="5" name="Charlotte Betterley" initials="CB" lastIdx="14" clrIdx="5">
    <p:extLst>
      <p:ext uri="{19B8F6BF-5375-455C-9EA6-DF929625EA0E}">
        <p15:presenceInfo xmlns:p15="http://schemas.microsoft.com/office/powerpoint/2012/main" userId="S-1-5-21-2127521184-1604012920-1887927527-731386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37373"/>
    <a:srgbClr val="323232"/>
    <a:srgbClr val="000000"/>
    <a:srgbClr val="E6E6E6"/>
    <a:srgbClr val="D2D2D2"/>
    <a:srgbClr val="505050"/>
    <a:srgbClr val="525252"/>
    <a:srgbClr val="0078D7"/>
    <a:srgbClr val="FF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1041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slide" Target="slides/slide39.xml"/><Relationship Id="rId55" Type="http://schemas.openxmlformats.org/officeDocument/2006/relationships/slide" Target="slides/slide44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slide" Target="slides/slide42.xml"/><Relationship Id="rId58" Type="http://schemas.openxmlformats.org/officeDocument/2006/relationships/slide" Target="slides/slide47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slide" Target="slides/slide46.xml"/><Relationship Id="rId61" Type="http://schemas.openxmlformats.org/officeDocument/2006/relationships/handoutMaster" Target="handoutMasters/handoutMaster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slide" Target="slides/slide45.xml"/><Relationship Id="rId64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0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slide" Target="slides/slide48.xml"/><Relationship Id="rId67" Type="http://schemas.microsoft.com/office/2016/11/relationships/changesInfo" Target="changesInfos/changesInfo1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slide" Target="slides/slide43.xml"/><Relationship Id="rId6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lotte Betterley" userId="d8ee8a02-7356-4bd7-b3ca-129110e73153" providerId="ADAL" clId="{D8879E96-6290-4C95-AC80-FFDF35783027}"/>
    <pc:docChg chg="custSel modSld">
      <pc:chgData name="Charlotte Betterley" userId="d8ee8a02-7356-4bd7-b3ca-129110e73153" providerId="ADAL" clId="{D8879E96-6290-4C95-AC80-FFDF35783027}" dt="2017-05-22T21:38:55.886" v="155" actId="20577"/>
      <pc:docMkLst>
        <pc:docMk/>
      </pc:docMkLst>
      <pc:sldChg chg="modSp">
        <pc:chgData name="Charlotte Betterley" userId="d8ee8a02-7356-4bd7-b3ca-129110e73153" providerId="ADAL" clId="{D8879E96-6290-4C95-AC80-FFDF35783027}" dt="2017-05-22T21:27:58.245" v="37" actId="0"/>
        <pc:sldMkLst>
          <pc:docMk/>
          <pc:sldMk cId="630664867" sldId="1585"/>
        </pc:sldMkLst>
        <pc:spChg chg="mod">
          <ac:chgData name="Charlotte Betterley" userId="d8ee8a02-7356-4bd7-b3ca-129110e73153" providerId="ADAL" clId="{D8879E96-6290-4C95-AC80-FFDF35783027}" dt="2017-05-22T21:27:58.245" v="37" actId="0"/>
          <ac:spMkLst>
            <pc:docMk/>
            <pc:sldMk cId="630664867" sldId="1585"/>
            <ac:spMk id="3" creationId="{AF8A87BA-4F48-4336-A688-234F447CFD34}"/>
          </ac:spMkLst>
        </pc:spChg>
        <pc:spChg chg="mod">
          <ac:chgData name="Charlotte Betterley" userId="d8ee8a02-7356-4bd7-b3ca-129110e73153" providerId="ADAL" clId="{D8879E96-6290-4C95-AC80-FFDF35783027}" dt="2017-05-22T21:27:28.308" v="17" actId="1076"/>
          <ac:spMkLst>
            <pc:docMk/>
            <pc:sldMk cId="630664867" sldId="1585"/>
            <ac:spMk id="2" creationId="{568EBD8D-7F8B-4416-B566-26318E021540}"/>
          </ac:spMkLst>
        </pc:spChg>
        <pc:picChg chg="mod">
          <ac:chgData name="Charlotte Betterley" userId="d8ee8a02-7356-4bd7-b3ca-129110e73153" providerId="ADAL" clId="{D8879E96-6290-4C95-AC80-FFDF35783027}" dt="2017-05-22T21:27:31.541" v="18" actId="1076"/>
          <ac:picMkLst>
            <pc:docMk/>
            <pc:sldMk cId="630664867" sldId="1585"/>
            <ac:picMk id="4" creationId="{CF68545D-837D-4DD4-9ED7-A9C22D767FDC}"/>
          </ac:picMkLst>
        </pc:picChg>
      </pc:sldChg>
      <pc:sldChg chg="modSp modAnim">
        <pc:chgData name="Charlotte Betterley" userId="d8ee8a02-7356-4bd7-b3ca-129110e73153" providerId="ADAL" clId="{D8879E96-6290-4C95-AC80-FFDF35783027}" dt="2017-05-22T21:28:32.858" v="64" actId="0"/>
        <pc:sldMkLst>
          <pc:docMk/>
          <pc:sldMk cId="1252015099" sldId="1586"/>
        </pc:sldMkLst>
        <pc:spChg chg="mod">
          <ac:chgData name="Charlotte Betterley" userId="d8ee8a02-7356-4bd7-b3ca-129110e73153" providerId="ADAL" clId="{D8879E96-6290-4C95-AC80-FFDF35783027}" dt="2017-05-22T21:28:32.858" v="64" actId="0"/>
          <ac:spMkLst>
            <pc:docMk/>
            <pc:sldMk cId="1252015099" sldId="1586"/>
            <ac:spMk id="3" creationId="{AF8A87BA-4F48-4336-A688-234F447CFD34}"/>
          </ac:spMkLst>
        </pc:spChg>
        <pc:spChg chg="mod">
          <ac:chgData name="Charlotte Betterley" userId="d8ee8a02-7356-4bd7-b3ca-129110e73153" providerId="ADAL" clId="{D8879E96-6290-4C95-AC80-FFDF35783027}" dt="2017-05-22T21:28:08.616" v="38" actId="6549"/>
          <ac:spMkLst>
            <pc:docMk/>
            <pc:sldMk cId="1252015099" sldId="1586"/>
            <ac:spMk id="2" creationId="{568EBD8D-7F8B-4416-B566-26318E021540}"/>
          </ac:spMkLst>
        </pc:spChg>
      </pc:sldChg>
      <pc:sldChg chg="modSp">
        <pc:chgData name="Charlotte Betterley" userId="d8ee8a02-7356-4bd7-b3ca-129110e73153" providerId="ADAL" clId="{D8879E96-6290-4C95-AC80-FFDF35783027}" dt="2017-05-22T21:30:06.655" v="81" actId="20577"/>
        <pc:sldMkLst>
          <pc:docMk/>
          <pc:sldMk cId="3617321209" sldId="1587"/>
        </pc:sldMkLst>
        <pc:spChg chg="mod">
          <ac:chgData name="Charlotte Betterley" userId="d8ee8a02-7356-4bd7-b3ca-129110e73153" providerId="ADAL" clId="{D8879E96-6290-4C95-AC80-FFDF35783027}" dt="2017-05-22T21:30:06.655" v="81" actId="20577"/>
          <ac:spMkLst>
            <pc:docMk/>
            <pc:sldMk cId="3617321209" sldId="1587"/>
            <ac:spMk id="2" creationId="{64EF444B-86A1-40EC-8A48-9FE8E9C7A916}"/>
          </ac:spMkLst>
        </pc:spChg>
      </pc:sldChg>
      <pc:sldChg chg="modSp">
        <pc:chgData name="Charlotte Betterley" userId="d8ee8a02-7356-4bd7-b3ca-129110e73153" providerId="ADAL" clId="{D8879E96-6290-4C95-AC80-FFDF35783027}" dt="2017-05-22T21:33:24.193" v="109" actId="20577"/>
        <pc:sldMkLst>
          <pc:docMk/>
          <pc:sldMk cId="2744995397" sldId="1588"/>
        </pc:sldMkLst>
        <pc:spChg chg="mod">
          <ac:chgData name="Charlotte Betterley" userId="d8ee8a02-7356-4bd7-b3ca-129110e73153" providerId="ADAL" clId="{D8879E96-6290-4C95-AC80-FFDF35783027}" dt="2017-05-22T21:33:24.193" v="109" actId="20577"/>
          <ac:spMkLst>
            <pc:docMk/>
            <pc:sldMk cId="2744995397" sldId="1588"/>
            <ac:spMk id="3" creationId="{00000000-0000-0000-0000-000000000000}"/>
          </ac:spMkLst>
        </pc:spChg>
      </pc:sldChg>
      <pc:sldChg chg="modSp">
        <pc:chgData name="Charlotte Betterley" userId="d8ee8a02-7356-4bd7-b3ca-129110e73153" providerId="ADAL" clId="{D8879E96-6290-4C95-AC80-FFDF35783027}" dt="2017-05-22T21:37:31.480" v="138" actId="20577"/>
        <pc:sldMkLst>
          <pc:docMk/>
          <pc:sldMk cId="3586078708" sldId="1591"/>
        </pc:sldMkLst>
        <pc:spChg chg="mod">
          <ac:chgData name="Charlotte Betterley" userId="d8ee8a02-7356-4bd7-b3ca-129110e73153" providerId="ADAL" clId="{D8879E96-6290-4C95-AC80-FFDF35783027}" dt="2017-05-22T21:37:31.480" v="138" actId="20577"/>
          <ac:spMkLst>
            <pc:docMk/>
            <pc:sldMk cId="3586078708" sldId="1591"/>
            <ac:spMk id="2" creationId="{00000000-0000-0000-0000-000000000000}"/>
          </ac:spMkLst>
        </pc:spChg>
      </pc:sldChg>
      <pc:sldChg chg="modSp">
        <pc:chgData name="Charlotte Betterley" userId="d8ee8a02-7356-4bd7-b3ca-129110e73153" providerId="ADAL" clId="{D8879E96-6290-4C95-AC80-FFDF35783027}" dt="2017-05-22T21:38:55.886" v="155" actId="20577"/>
        <pc:sldMkLst>
          <pc:docMk/>
          <pc:sldMk cId="3227202618" sldId="1592"/>
        </pc:sldMkLst>
        <pc:spChg chg="mod">
          <ac:chgData name="Charlotte Betterley" userId="d8ee8a02-7356-4bd7-b3ca-129110e73153" providerId="ADAL" clId="{D8879E96-6290-4C95-AC80-FFDF35783027}" dt="2017-05-22T21:38:55.886" v="155" actId="20577"/>
          <ac:spMkLst>
            <pc:docMk/>
            <pc:sldMk cId="3227202618" sldId="1592"/>
            <ac:spMk id="2" creationId="{88474E24-566A-4D82-9D59-9CF92ED9BBD7}"/>
          </ac:spMkLst>
        </pc:spChg>
      </pc:sldChg>
      <pc:sldChg chg="modSp">
        <pc:chgData name="Charlotte Betterley" userId="d8ee8a02-7356-4bd7-b3ca-129110e73153" providerId="ADAL" clId="{D8879E96-6290-4C95-AC80-FFDF35783027}" dt="2017-05-22T21:26:52.938" v="2" actId="20577"/>
        <pc:sldMkLst>
          <pc:docMk/>
          <pc:sldMk cId="3511336600" sldId="1675"/>
        </pc:sldMkLst>
        <pc:spChg chg="mod">
          <ac:chgData name="Charlotte Betterley" userId="d8ee8a02-7356-4bd7-b3ca-129110e73153" providerId="ADAL" clId="{D8879E96-6290-4C95-AC80-FFDF35783027}" dt="2017-05-22T21:26:52.938" v="2" actId="20577"/>
          <ac:spMkLst>
            <pc:docMk/>
            <pc:sldMk cId="3511336600" sldId="1675"/>
            <ac:spMk id="4" creationId="{00000000-0000-0000-0000-000000000000}"/>
          </ac:spMkLst>
        </pc:spChg>
      </pc:sldChg>
    </pc:docChg>
  </pc:docChgLst>
  <pc:docChgLst>
    <pc:chgData name="Darren Jefford" userId="c015bc4e-a3d8-467f-9aa2-72ac0d7c781f" providerId="ADAL" clId="{639E4E6A-87C1-45FE-A8EC-1DBF27E064A0}"/>
    <pc:docChg chg="undo delSld modSld modSection">
      <pc:chgData name="Darren Jefford" userId="c015bc4e-a3d8-467f-9aa2-72ac0d7c781f" providerId="ADAL" clId="{639E4E6A-87C1-45FE-A8EC-1DBF27E064A0}" dt="2017-05-01T20:40:49.783" v="101" actId="2696"/>
      <pc:docMkLst>
        <pc:docMk/>
      </pc:docMkLst>
      <pc:sldChg chg="modSp">
        <pc:chgData name="Darren Jefford" userId="c015bc4e-a3d8-467f-9aa2-72ac0d7c781f" providerId="ADAL" clId="{639E4E6A-87C1-45FE-A8EC-1DBF27E064A0}" dt="2017-05-01T20:38:50.506" v="98" actId="20577"/>
        <pc:sldMkLst>
          <pc:docMk/>
          <pc:sldMk cId="3788647698" sldId="1502"/>
        </pc:sldMkLst>
        <pc:spChg chg="mod">
          <ac:chgData name="Darren Jefford" userId="c015bc4e-a3d8-467f-9aa2-72ac0d7c781f" providerId="ADAL" clId="{639E4E6A-87C1-45FE-A8EC-1DBF27E064A0}" dt="2017-05-01T20:30:42.129" v="89" actId="20577"/>
          <ac:spMkLst>
            <pc:docMk/>
            <pc:sldMk cId="3788647698" sldId="1502"/>
            <ac:spMk id="5" creationId="{00000000-0000-0000-0000-000000000000}"/>
          </ac:spMkLst>
        </pc:spChg>
        <pc:spChg chg="mod">
          <ac:chgData name="Darren Jefford" userId="c015bc4e-a3d8-467f-9aa2-72ac0d7c781f" providerId="ADAL" clId="{639E4E6A-87C1-45FE-A8EC-1DBF27E064A0}" dt="2017-05-01T20:38:33.842" v="93" actId="14100"/>
          <ac:spMkLst>
            <pc:docMk/>
            <pc:sldMk cId="3788647698" sldId="1502"/>
            <ac:spMk id="4" creationId="{00000000-0000-0000-0000-000000000000}"/>
          </ac:spMkLst>
        </pc:spChg>
        <pc:spChg chg="mod">
          <ac:chgData name="Darren Jefford" userId="c015bc4e-a3d8-467f-9aa2-72ac0d7c781f" providerId="ADAL" clId="{639E4E6A-87C1-45FE-A8EC-1DBF27E064A0}" dt="2017-05-01T20:38:50.506" v="98" actId="20577"/>
          <ac:spMkLst>
            <pc:docMk/>
            <pc:sldMk cId="3788647698" sldId="1502"/>
            <ac:spMk id="6" creationId="{00000000-0000-0000-0000-000000000000}"/>
          </ac:spMkLst>
        </pc:spChg>
      </pc:sldChg>
      <pc:sldChg chg="del">
        <pc:chgData name="Darren Jefford" userId="c015bc4e-a3d8-467f-9aa2-72ac0d7c781f" providerId="ADAL" clId="{639E4E6A-87C1-45FE-A8EC-1DBF27E064A0}" dt="2017-05-01T20:40:27.484" v="99" actId="2696"/>
        <pc:sldMkLst>
          <pc:docMk/>
          <pc:sldMk cId="3355163219" sldId="1550"/>
        </pc:sldMkLst>
      </pc:sldChg>
      <pc:sldChg chg="del">
        <pc:chgData name="Darren Jefford" userId="c015bc4e-a3d8-467f-9aa2-72ac0d7c781f" providerId="ADAL" clId="{639E4E6A-87C1-45FE-A8EC-1DBF27E064A0}" dt="2017-05-01T20:40:43.341" v="100" actId="2696"/>
        <pc:sldMkLst>
          <pc:docMk/>
          <pc:sldMk cId="2528545129" sldId="1552"/>
        </pc:sldMkLst>
      </pc:sldChg>
      <pc:sldChg chg="del">
        <pc:chgData name="Darren Jefford" userId="c015bc4e-a3d8-467f-9aa2-72ac0d7c781f" providerId="ADAL" clId="{639E4E6A-87C1-45FE-A8EC-1DBF27E064A0}" dt="2017-05-01T20:40:49.783" v="101" actId="2696"/>
        <pc:sldMkLst>
          <pc:docMk/>
          <pc:sldMk cId="281029544" sldId="1553"/>
        </pc:sldMkLst>
      </pc:sldChg>
    </pc:docChg>
  </pc:docChgLst>
  <pc:docChgLst>
    <pc:chgData name="Cha Zhang" userId="64707871-5be2-4c62-9dd7-b6a6dfee9e7a" providerId="ADAL" clId="{F729D561-BE4E-4D74-A8E7-2988299B4FFD}"/>
    <pc:docChg chg="modSld">
      <pc:chgData name="Cha Zhang" userId="64707871-5be2-4c62-9dd7-b6a6dfee9e7a" providerId="ADAL" clId="{F729D561-BE4E-4D74-A8E7-2988299B4FFD}" dt="2017-06-07T21:20:43.367" v="1" actId="20577"/>
      <pc:docMkLst>
        <pc:docMk/>
      </pc:docMkLst>
      <pc:sldChg chg="modSp">
        <pc:chgData name="Cha Zhang" userId="64707871-5be2-4c62-9dd7-b6a6dfee9e7a" providerId="ADAL" clId="{F729D561-BE4E-4D74-A8E7-2988299B4FFD}" dt="2017-06-07T21:20:43.367" v="1" actId="20577"/>
        <pc:sldMkLst>
          <pc:docMk/>
          <pc:sldMk cId="3511336600" sldId="1675"/>
        </pc:sldMkLst>
        <pc:spChg chg="mod">
          <ac:chgData name="Cha Zhang" userId="64707871-5be2-4c62-9dd7-b6a6dfee9e7a" providerId="ADAL" clId="{F729D561-BE4E-4D74-A8E7-2988299B4FFD}" dt="2017-06-07T21:20:43.367" v="1" actId="20577"/>
          <ac:spMkLst>
            <pc:docMk/>
            <pc:sldMk cId="3511336600" sldId="1675"/>
            <ac:spMk id="4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>
                <a:latin typeface="Segoe UI" pitchFamily="34" charset="0"/>
              </a:rPr>
              <a:t>Microsoft Build 2017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6/27/2017 11:51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3:37:10.988"/>
    </inkml:context>
    <inkml:brush xml:id="br0">
      <inkml:brushProperty name="width" value="0.06048" units="cm"/>
      <inkml:brushProperty name="height" value="0.06048" units="cm"/>
      <inkml:brushProperty name="color" value="#2F5496"/>
    </inkml:brush>
  </inkml:definitions>
  <inkml:trace contextRef="#ctx0" brushRef="#br0">2881 5650 3712,'-14'0'1408,"1"0"-768,13 0-256,0 0 416,0 0-160,0 0 32,0 0-192,0 0-32,0-13 0,0 13-224,0 0-64,0 0-32,0 0 64,0 0 32,0 0-32,0 13 32,0-13 64,0 14 64,0-14-96,0 13 0,0 1-96,0-1 64,0 1-128,13-1 0,1 0 160,-14 0 96,0 1-64,13 0 0,-13-1-96,0 14-32,14-14-32,-14 0 0,0 15-64,0-2-64,13 1 32,-13-1-32,0 2 0,14-1 64,-14 0 32,13-1 32,-13 1 0,0 1 0,13-2-160,-13 1 32,13 0 64,-13 0 96,0-1-64,14-13 0,-14 15 32,14-2 0,-14 1-64,13-1 32,0-11-128,-13 26 0,14-15 32,-1 1 64,-13-1-32,13 2 64,-13-2 0,0 1 32,14 14-64,-14-15-64,14 1-64,-14 0-32,0 0 128,13-1 32,-13 15 0,13-28 31,1 14-63,-14 0 64,14-13-128,-1 12 0,-13 1 32,13 0 64,-13-14-32,14 14-32,-14-1 32,0 2 32,0-2-32,13 1-32,-13 1 32,0-2-32,13 1 0,1 13 0,-14-13 0,14 0 64,-14 0-96,13-14 0,0 14 32,-13 0 0,13-13 64,1 12 32,-14 1-128,13-13 32,1 12-64,-14 1 0,13-14 64,1 15 64,-1-15-96,0 14 0,14-1 32,-13 2 0,-1-2 0,0-12 64,1 13-32,12-1 64,-13 1-128,2 0 0,-2 0 160,0 0 64,2-14-64,-2 14-96,0-13-96,0 12 32,1-13 32,-1 15 64,0-15-32,1 0-32,0 14 32,-1-14 32,0 15-32,0-2 64,1-12-64,-1 13 64,1 0-64,-14-14 64,13 0-64,1 15-32,-14-2 32,13 1 32,0-14-32,-13 15-32,13-2-64,1 1 32,0 13 96,-1-13 96,1-14-64,-1 14-64,-13 0-96,13-14 32,0 1 96,1 12 32,0-11-32,-1 11-64,15-13 32,-15 2 32,13-2-32,-12 0-32,12 0-64,-13 1 32,2-1 32,11 0 64,-13 1-32,14 0-32,-14-1 32,15 0-32,-15 0 0,0 1 64,14-1-96,-14 15 0,1-15 96,0 13 32,-1-12-128,0 13 32,0 0 0,1-1 64,-1-13-32,1 15 64,-1-2-128,1-11 0,0-2 32,12 14 0,-12-14 0,-1 13 64,0-11-96,15-2 0,-2 13 32,-12-12 64,12-1-96,2 0 0,-2 1 32,1 0 64,-1-14 32,-12 13 32,13 0-64,-1 1-64,1 12-64,0-13 32,-13 2 96,13-2 32,-13 0-128,-1 0-32,0 1 32,0 12 64,15-12 0,-15 0-32,0 13-64,1-14 32,12 1 32,-13 12 64,2-12-32,11-1-32,-13 14 32,14-13-32,0-1 0,0 0 0,0 0 0,-1 1 64,2 0-192,-2-1 32,2 0 96,-2 1 64,1-1-96,0-13 32,0 13 64,-1 0 96,-13 2-128,15-2-96,-15 0 32,1-13 0,12 14 32,-13-1 64,15 0-96,-15-13 0,14 13 32,-1 2 0,2-2 0,-2-13 0,2 13 0,11 1 0,-11-14 0,12 14 64,-14-1-32,15 0-32,-14 0-64,12 1 32,-11-14 96,-2 13 32,1 1-128,0-1 32,-13 1 0,12-1 0,1 0 0,0 1 64,0-1-32,0 1-32,0-14 32,13 13 32,0 1-96,-13-1 0,-1-13 32,15 13 64,-1-13-96,-14 13 0,2 1-32,-1 0 0,13-1 64,-26-13 64,12 13-32,-12 1 64,13-14-64,-14 13-32,14-13-64,-14 13 32,14-13 32,0 13 0,-1-13 0,2 15 0,12-15 0,-14 13 0,15 0 0,-14-13 0,-1 0 64,15 0 32,-14 15-32,0-15-64,-1 0 32,1 13-32,1-13-96,-2 0 64,-13 0 32,14 13 64,-13-13-32,13 13-32,-1-13 32,1 0 32,0 0-32,13 14-32,-14-14-128,15 0 0,-13 0 64,12 0 96,0 0 0,-13 13 64,13-13-64,-13 0-32,0 0-64,-1 0-32,1 0 128,0 13 32,0-13 0,-14 0-64,14 0 32,-13 0-32,12 14 0,2-14 0,-2 0 0,1 0 0,0 0-96,13 14 64,0-14 32,1 0 0,-15 0 64,15 0 32,-14 0-128,-1 0 32,1 0 0,0 0 64,0 0-32,0 0-32,0 0 32,-14 0-32,14 0-96,0 0 64,0 0 32,-14 13 64,14-13-32,0 0 64,-1 0-128,15 0-64,-14 0 128,12 0 32,-11 0 0,12 0 32,-13 13-128,13-13-64,-12 0 64,-2 0 0,1 0-64,-1 0 64,-13 13 32,15-26 64,-15 13-32,14 0 64,-1 13-128,-12-13 0,13 0-32,-14 0 0,14 0 128,0 0 96,13 0-128,-12 0-96,-2 0 32,15 0 0,-15 0 32,14 0 64,-12 0-96,-2 0 0,1 0-32,-1 0 0,2 0 128,-15 0 32,0 0-128,14 14 32,-14-14 0,1-14 64,0 14-32,12 0-32,1 0-64,-14 0 32,1 0 32,-1 0 0,15 0 0,-15 0 0,0-13 0,27 13 0,-12 0 64,-2-13-96,1 13 64,-1 0 64,-11 0-32,11 0-64,-13 0 32,1 0 32,-1 0-32,0 0-32,1 0 32,0 0 32,-1 0-32,0 13 64,0-13-64,1 13-32,-14-13-544,0 14-192,13-14-1824,-26 0-735,-1 13-1281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3:37:10.988"/>
    </inkml:context>
    <inkml:brush xml:id="br0">
      <inkml:brushProperty name="width" value="0.06048" units="cm"/>
      <inkml:brushProperty name="height" value="0.06048" units="cm"/>
      <inkml:brushProperty name="color" value="#2F5496"/>
    </inkml:brush>
  </inkml:definitions>
  <inkml:trace contextRef="#ctx0" brushRef="#br0">2881 5650 3712,'-14'0'1408,"1"0"-768,13 0-256,0 0 416,0 0-160,0 0 32,0 0-192,0 0-32,0-13 0,0 13-224,0 0-64,0 0-32,0 0 64,0 0 32,0 0-32,0 13 32,0-13 64,0 14 64,0-14-96,0 13 0,0 1-96,0-1 64,0 1-128,13-1 0,1 0 160,-14 0 96,0 1-64,13 0 0,-13-1-96,0 14-32,14-14-32,-14 0 0,0 15-64,0-2-64,13 1 32,-13-1-32,0 2 0,14-1 64,-14 0 32,13-1 32,-13 1 0,0 1 0,13-2-160,-13 1 32,13 0 64,-13 0 96,0-1-64,14-13 0,-14 15 32,14-2 0,-14 1-64,13-1 32,0-11-128,-13 26 0,14-15 32,-1 1 64,-13-1-32,13 2 64,-13-2 0,0 1 32,14 14-64,-14-15-64,14 1-64,-14 0-32,0 0 128,13-1 32,-13 15 0,13-28 31,1 14-63,-14 0 64,14-13-128,-1 12 0,-13 1 32,13 0 64,-13-14-32,14 14-32,-14-1 32,0 2 32,0-2-32,13 1-32,-13 1 32,0-2-32,13 1 0,1 13 0,-14-13 0,14 0 64,-14 0-96,13-14 0,0 14 32,-13 0 0,13-13 64,1 12 32,-14 1-128,13-13 32,1 12-64,-14 1 0,13-14 64,1 15 64,-1-15-96,0 14 0,14-1 32,-13 2 0,-1-2 0,0-12 64,1 13-32,12-1 64,-13 1-128,2 0 0,-2 0 160,0 0 64,2-14-64,-2 14-96,0-13-96,0 12 32,1-13 32,-1 15 64,0-15-32,1 0-32,0 14 32,-1-14 32,0 15-32,0-2 64,1-12-64,-1 13 64,1 0-64,-14-14 64,13 0-64,1 15-32,-14-2 32,13 1 32,0-14-32,-13 15-32,13-2-64,1 1 32,0 13 96,-1-13 96,1-14-64,-1 14-64,-13 0-96,13-14 32,0 1 96,1 12 32,0-11-32,-1 11-64,15-13 32,-15 2 32,13-2-32,-12 0-32,12 0-64,-13 1 32,2-1 32,11 0 64,-13 1-32,14 0-32,-14-1 32,15 0-32,-15 0 0,0 1 64,14-1-96,-14 15 0,1-15 96,0 13 32,-1-12-128,0 13 32,0 0 0,1-1 64,-1-13-32,1 15 64,-1-2-128,1-11 0,0-2 32,12 14 0,-12-14 0,-1 13 64,0-11-96,15-2 0,-2 13 32,-12-12 64,12-1-96,2 0 0,-2 1 32,1 0 64,-1-14 32,-12 13 32,13 0-64,-1 1-64,1 12-64,0-13 32,-13 2 96,13-2 32,-13 0-128,-1 0-32,0 1 32,0 12 64,15-12 0,-15 0-32,0 13-64,1-14 32,12 1 32,-13 12 64,2-12-32,11-1-32,-13 14 32,14-13-32,0-1 0,0 0 0,0 0 0,-1 1 64,2 0-192,-2-1 32,2 0 96,-2 1 64,1-1-96,0-13 32,0 13 64,-1 0 96,-13 2-128,15-2-96,-15 0 32,1-13 0,12 14 32,-13-1 64,15 0-96,-15-13 0,14 13 32,-1 2 0,2-2 0,-2-13 0,2 13 0,11 1 0,-11-14 0,12 14 64,-14-1-32,15 0-32,-14 0-64,12 1 32,-11-14 96,-2 13 32,1 1-128,0-1 32,-13 1 0,12-1 0,1 0 0,0 1 64,0-1-32,0 1-32,0-14 32,13 13 32,0 1-96,-13-1 0,-1-13 32,15 13 64,-1-13-96,-14 13 0,2 1-32,-1 0 0,13-1 64,-26-13 64,12 13-32,-12 1 64,13-14-64,-14 13-32,14-13-64,-14 13 32,14-13 32,0 13 0,-1-13 0,2 15 0,12-15 0,-14 13 0,15 0 0,-14-13 0,-1 0 64,15 0 32,-14 15-32,0-15-64,-1 0 32,1 13-32,1-13-96,-2 0 64,-13 0 32,14 13 64,-13-13-32,13 13-32,-1-13 32,1 0 32,0 0-32,13 14-32,-14-14-128,15 0 0,-13 0 64,12 0 96,0 0 0,-13 13 64,13-13-64,-13 0-32,0 0-64,-1 0-32,1 0 128,0 13 32,0-13 0,-14 0-64,14 0 32,-13 0-32,12 14 0,2-14 0,-2 0 0,1 0 0,0 0-96,13 14 64,0-14 32,1 0 0,-15 0 64,15 0 32,-14 0-128,-1 0 32,1 0 0,0 0 64,0 0-32,0 0-32,0 0 32,-14 0-32,14 0-96,0 0 64,0 0 32,-14 13 64,14-13-32,0 0 64,-1 0-128,15 0-64,-14 0 128,12 0 32,-11 0 0,12 0 32,-13 13-128,13-13-64,-12 0 64,-2 0 0,1 0-64,-1 0 64,-13 13 32,15-26 64,-15 13-32,14 0 64,-1 13-128,-12-13 0,13 0-32,-14 0 0,14 0 128,0 0 96,13 0-128,-12 0-96,-2 0 32,15 0 0,-15 0 32,14 0 64,-12 0-96,-2 0 0,1 0-32,-1 0 0,2 0 128,-15 0 32,0 0-128,14 14 32,-14-14 0,1-14 64,0 14-32,12 0-32,1 0-64,-14 0 32,1 0 32,-1 0 0,15 0 0,-15 0 0,0-13 0,27 13 0,-12 0 64,-2-13-96,1 13 64,-1 0 64,-11 0-32,11 0-64,-13 0 32,1 0 32,-1 0-32,0 0-32,1 0 32,0 0 32,-1 0-32,0 13 64,0-13-64,1 13-32,-14-13-544,0 14-192,13-14-1824,-26 0-735,-1 13-1281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3:39:17.048"/>
    </inkml:context>
    <inkml:brush xml:id="br0">
      <inkml:brushProperty name="width" value="0.06048" units="cm"/>
      <inkml:brushProperty name="height" value="0.06048" units="cm"/>
      <inkml:brushProperty name="color" value="#C00000"/>
    </inkml:brush>
  </inkml:definitions>
  <inkml:trace contextRef="#ctx0" brushRef="#br0">15114 5794 2048,'0'0'864,"0"0"-448,-11 0-288,11 0 256,0 0-160,0 0-64,0 0 128,0 0 64,0 0 64,0 0 160,0 0-128,0 0 0,0 0-128,0 0-32,0 0-32,0 0 64,0 0-160,0 0 128,0 0 96,0 0 0,0 0 32,0 0-160,0 13-96,0-13-160,0 14 0,0-14 64,11 13 32,-11-13 32,0 13 64,11 1 96,-11 0 160,0-14-192,12 13 0,-12 14 0,0-13 64,11-1-96,-11 0-64,11 14 0,0-1-32,-11-12-160,0 13 32,13-14 128,-13 0 160,11 1-160,-11 12-64,0-12 96,11 0 32,0-1 0,-11 14-32,0-14-96,11 0 32,-11 0-64,12 1-32,-12-1 32,0 1-32,0-1 0,11 1 64,-11-1-32,0 13-32,11-11 32,-11-2 32,0 0-32,11 14-32,-11-14-64,0 1 32,12 0 96,-12-1 32,0 0-128,0 0 32,11 1-64,-11-1 0,11 0 128,-11 0 96,11 15-64,1-15-64,-12 14-96,12-14 32,-12 13 32,11-12 0,-11 0 0,11 12 64,-11-12-32,11-1 64,-11 0-128,12 14 0,-1-13 96,0-1 32,0 1-128,0-1-32,1 0 32,0 15 0,-1-28 32,0 26 64,1-13-32,-1 1-32,0-1-64,0 0 32,0 15 32,13-15 64,-13 0-32,-11 14 64,11-14-128,1 14 0,-1-13 32,0-1 0,0 0 0,0 14 0,1-14 0,-1 14 0,-11-14 0,11 14 0,0-13 0,2 13 0,-13-14 0,11 1 64,0 12-96,-11-13 0,11 1-32,0-1 0,-11 1 128,12 0 96,-12-1-128,11 0-96,0 0 96,-11 1 32,11-1-96,1 13-32,-12-11 96,11-2 96,-11 0 32,12 0 0,-1 1-192,-11-1 32,11 0 0,1 0 0,-1 15 0,0-15 0,-11 0 0,23 1 0,-12 13 0,1-13 0,-1-1 0,0 0 0,1 0 64,-1 14 32,11 0-32,-10-13 32,-1-1-128,11 0 0,-22 0 96,23 1 96,-11-1-64,-1 14 0,-11-13-96,11-1-32,0 0 32,12 0 64,-12 1-32,0-1 63,-11 0-126,12 1-65,-1-14 128,1 27 32,-1-14-96,0 1 32,-11 13 0,12-14 0,-1 1-96,0-1 64,0 13 32,1-12 0,-1 0 64,1 12 32,-1-12-128,0-1 32,-11 13 0,12-12 0,-1-1 63,11 15 33,-10-2-128,-1-13-32,0 14 33,11-14 62,-10 0 1,11 15-32,-12-15 32,12 0-32,-12 1 0,0 12 64,12-13-96,-12 2 0,1-2-32,-1 0 1,12 0 126,-12 1 33,0 0-128,0-1 32,1 1 0,10-1 0,-10 0 0,-12 0 0,12 14 64,-1-13 32,0-1-32,0 1 32,0-1-64,1-13-32,-1 13 32,0 0 32,0 1-96,1-1-64,-1 0 64,0 1 0,12 0 32,-11-14 64,10 13-32,1 0-32,-12 0 32,12 1-32,-12-1 0,1-13 0,10 13 0,-11 0 0,12 2 0,-12-2 64,0-13 32,13 13 32,-13 1-64,11 0-64,-10-14-64,10 13-32,-11 0-32,0-13 96,1 14 64,-1-14 128,0 13-128,13 0-32,-13-13 64,0 13 32,0-13-32,0 0 32,1 14-64,-1-14-32,0 0-64,13 14 32,-2-14 32,0 13 64,-10-13-32,10 13-32,1-13 32,0 0-32,-1 14 0,-10-14 0,10 0 0,1 13 0,-12-13 64,0 0 32,11 0-32,-9 13-64,-2-13 32,11 0-32,-10 0 0,-1 0 0,0 13-96,11-13 64,-9 0 32,-2 0 64,0 0-32,0 0-32,1 0 32,-1 14-32,0-14-96,0 0 64,0 0 96,13 0 32,-13 0-32,12 0 32,-12 13-64,11-13-32,1 0 32,-1 0-32,0 0 0,-9 0 0,9 0 0,1 0 0,-1 0 0,0 0 0,2 0 0,-13 0 64,12 0 32,-12 0 32,11 0-64,-11 0-64,12 0-128,-11 0-64,-1 0 160,1 0 160,-1 0-128,11 0 0,-11 0 64,1 0 32,-1 0-128,11 0 32,1 0 0,-11 0 64,10 0 32,1 0 32,-12 0-160,0 0-32,13 0 32,-13 0 64,11 0 0,-10 0-32,10 0 32,-11 0-32,12 0 0,-12 0 0,12 0 0,-11 0 64,10 0-96,-11 0 0,1 0 96,-1 0 32,11 0-128,-11-13-32,1 13 32,11 0 64,-12 0-64,1 0 0,-1 0 32,0-14 64,11 14-32,2 0 64,-13 0-128,12 0-64,-1 0 64,-11-13 64,12 13 0,-1 0 64,-11 0-128,13-13 0,-2 13 32,1 0 0,-12 0-96,11-13 64,1 13 32,-12 0 0,12-14 0,-11 14 64,-1 0-32,11 0 64,-10-13-64,11 13-32,-12 0 32,12-13-32,-12 13-96,0-14 64,12 14 32,-1-14 0,0 14-96,2-13 64,-2 13 32,1-13 64,-1 0-96,1-1 0,-1 1 32,2 0 64,-2 13 32,0-14 32,-10 0-64,11 1-64,0 13 32,-12-13-32,11-2 0,-11 15 0,12-13-96,-1 0 64,-10 13 32,11-13 64,-12-1-32,12 1-32,-1 13 32,1-13 32,-1 0-96,0-1-64,2 0 128,-2 1 96,1 13-192,0-13 0,0-1 0,-1 1 96,1 0 0,-1 13-32,0-13 32,1-1 32,0 1-96,-11-1 0,10 14-32,0-13 0,-10 13 64,10-14 0,0 1 64,2 13 32,-13-13-128,23 0 32,-12 13 0,2-14 0,-2 1 0,12-1 0,-12 0 0,1 14 64,-1-13-32,13 0-32,-13 0 32,1 13 32,-1-15-96,1 2 0,-12 0 96,12 0 32,0-1-192,-1-12 0,-11 13 32,13-2 96,-13 2 0,23 0 64,-12-14-64,1 14-32,-1 0-64,1-14 32,0 13 32,-1 1 64,1-1-96,-1 1 0,1 0 32,-1 0 64,2-14-32,-2 14 64,-11-1-64,12 0-32,-11 1-64,10 0 32,-10 0 32,-1-1 64,11 14-96,-11-13 0,1 13 32,-1-14 64,11 1-32,-10 13 64,0-14-128,-1 1 0,0 13 32,0-13 64,1-1-32,10 14-32,-11-14 32,1 14-32,10-13 0,-11 0 64,0 13-32,2-14 64,-2 14-64,0 0-32,0 0 96,1-13 0,-12 13-32,11 0 32,-11 0-704,12 0-288,-12 0-1887,0 13-769,0-13-768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3:37:10.988"/>
    </inkml:context>
    <inkml:brush xml:id="br0">
      <inkml:brushProperty name="width" value="0.06048" units="cm"/>
      <inkml:brushProperty name="height" value="0.06048" units="cm"/>
      <inkml:brushProperty name="color" value="#2F5496"/>
    </inkml:brush>
  </inkml:definitions>
  <inkml:trace contextRef="#ctx0" brushRef="#br0">2881 5650 3712,'-14'0'1408,"1"0"-768,13 0-256,0 0 416,0 0-160,0 0 32,0 0-192,0 0-32,0-13 0,0 13-224,0 0-64,0 0-32,0 0 64,0 0 32,0 0-32,0 13 32,0-13 64,0 14 64,0-14-96,0 13 0,0 1-96,0-1 64,0 1-128,13-1 0,1 0 160,-14 0 96,0 1-64,13 0 0,-13-1-96,0 14-32,14-14-32,-14 0 0,0 15-64,0-2-64,13 1 32,-13-1-32,0 2 0,14-1 64,-14 0 32,13-1 32,-13 1 0,0 1 0,13-2-160,-13 1 32,13 0 64,-13 0 96,0-1-64,14-13 0,-14 15 32,14-2 0,-14 1-64,13-1 32,0-11-128,-13 26 0,14-15 32,-1 1 64,-13-1-32,13 2 64,-13-2 0,0 1 32,14 14-64,-14-15-64,14 1-64,-14 0-32,0 0 128,13-1 32,-13 15 0,13-28 31,1 14-63,-14 0 64,14-13-128,-1 12 0,-13 1 32,13 0 64,-13-14-32,14 14-32,-14-1 32,0 2 32,0-2-32,13 1-32,-13 1 32,0-2-32,13 1 0,1 13 0,-14-13 0,14 0 64,-14 0-96,13-14 0,0 14 32,-13 0 0,13-13 64,1 12 32,-14 1-128,13-13 32,1 12-64,-14 1 0,13-14 64,1 15 64,-1-15-96,0 14 0,14-1 32,-13 2 0,-1-2 0,0-12 64,1 13-32,12-1 64,-13 1-128,2 0 0,-2 0 160,0 0 64,2-14-64,-2 14-96,0-13-96,0 12 32,1-13 32,-1 15 64,0-15-32,1 0-32,0 14 32,-1-14 32,0 15-32,0-2 64,1-12-64,-1 13 64,1 0-64,-14-14 64,13 0-64,1 15-32,-14-2 32,13 1 32,0-14-32,-13 15-32,13-2-64,1 1 32,0 13 96,-1-13 96,1-14-64,-1 14-64,-13 0-96,13-14 32,0 1 96,1 12 32,0-11-32,-1 11-64,15-13 32,-15 2 32,13-2-32,-12 0-32,12 0-64,-13 1 32,2-1 32,11 0 64,-13 1-32,14 0-32,-14-1 32,15 0-32,-15 0 0,0 1 64,14-1-96,-14 15 0,1-15 96,0 13 32,-1-12-128,0 13 32,0 0 0,1-1 64,-1-13-32,1 15 64,-1-2-128,1-11 0,0-2 32,12 14 0,-12-14 0,-1 13 64,0-11-96,15-2 0,-2 13 32,-12-12 64,12-1-96,2 0 0,-2 1 32,1 0 64,-1-14 32,-12 13 32,13 0-64,-1 1-64,1 12-64,0-13 32,-13 2 96,13-2 32,-13 0-128,-1 0-32,0 1 32,0 12 64,15-12 0,-15 0-32,0 13-64,1-14 32,12 1 32,-13 12 64,2-12-32,11-1-32,-13 14 32,14-13-32,0-1 0,0 0 0,0 0 0,-1 1 64,2 0-192,-2-1 32,2 0 96,-2 1 64,1-1-96,0-13 32,0 13 64,-1 0 96,-13 2-128,15-2-96,-15 0 32,1-13 0,12 14 32,-13-1 64,15 0-96,-15-13 0,14 13 32,-1 2 0,2-2 0,-2-13 0,2 13 0,11 1 0,-11-14 0,12 14 64,-14-1-32,15 0-32,-14 0-64,12 1 32,-11-14 96,-2 13 32,1 1-128,0-1 32,-13 1 0,12-1 0,1 0 0,0 1 64,0-1-32,0 1-32,0-14 32,13 13 32,0 1-96,-13-1 0,-1-13 32,15 13 64,-1-13-96,-14 13 0,2 1-32,-1 0 0,13-1 64,-26-13 64,12 13-32,-12 1 64,13-14-64,-14 13-32,14-13-64,-14 13 32,14-13 32,0 13 0,-1-13 0,2 15 0,12-15 0,-14 13 0,15 0 0,-14-13 0,-1 0 64,15 0 32,-14 15-32,0-15-64,-1 0 32,1 13-32,1-13-96,-2 0 64,-13 0 32,14 13 64,-13-13-32,13 13-32,-1-13 32,1 0 32,0 0-32,13 14-32,-14-14-128,15 0 0,-13 0 64,12 0 96,0 0 0,-13 13 64,13-13-64,-13 0-32,0 0-64,-1 0-32,1 0 128,0 13 32,0-13 0,-14 0-64,14 0 32,-13 0-32,12 14 0,2-14 0,-2 0 0,1 0 0,0 0-96,13 14 64,0-14 32,1 0 0,-15 0 64,15 0 32,-14 0-128,-1 0 32,1 0 0,0 0 64,0 0-32,0 0-32,0 0 32,-14 0-32,14 0-96,0 0 64,0 0 32,-14 13 64,14-13-32,0 0 64,-1 0-128,15 0-64,-14 0 128,12 0 32,-11 0 0,12 0 32,-13 13-128,13-13-64,-12 0 64,-2 0 0,1 0-64,-1 0 64,-13 13 32,15-26 64,-15 13-32,14 0 64,-1 13-128,-12-13 0,13 0-32,-14 0 0,14 0 128,0 0 96,13 0-128,-12 0-96,-2 0 32,15 0 0,-15 0 32,14 0 64,-12 0-96,-2 0 0,1 0-32,-1 0 0,2 0 128,-15 0 32,0 0-128,14 14 32,-14-14 0,1-14 64,0 14-32,12 0-32,1 0-64,-14 0 32,1 0 32,-1 0 0,15 0 0,-15 0 0,0-13 0,27 13 0,-12 0 64,-2-13-96,1 13 64,-1 0 64,-11 0-32,11 0-64,-13 0 32,1 0 32,-1 0-32,0 0-32,1 0 32,0 0 32,-1 0-32,0 13 64,0-13-64,1 13-32,-14-13-544,0 14-192,13-14-1824,-26 0-735,-1 13-1281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3:37:10.988"/>
    </inkml:context>
    <inkml:brush xml:id="br0">
      <inkml:brushProperty name="width" value="0.06048" units="cm"/>
      <inkml:brushProperty name="height" value="0.06048" units="cm"/>
      <inkml:brushProperty name="color" value="#2F5496"/>
    </inkml:brush>
  </inkml:definitions>
  <inkml:trace contextRef="#ctx0" brushRef="#br0">2881 5650 3712,'-14'0'1408,"1"0"-768,13 0-256,0 0 416,0 0-160,0 0 32,0 0-192,0 0-32,0-13 0,0 13-224,0 0-64,0 0-32,0 0 64,0 0 32,0 0-32,0 13 32,0-13 64,0 14 64,0-14-96,0 13 0,0 1-96,0-1 64,0 1-128,13-1 0,1 0 160,-14 0 96,0 1-64,13 0 0,-13-1-96,0 14-32,14-14-32,-14 0 0,0 15-64,0-2-64,13 1 32,-13-1-32,0 2 0,14-1 64,-14 0 32,13-1 32,-13 1 0,0 1 0,13-2-160,-13 1 32,13 0 64,-13 0 96,0-1-64,14-13 0,-14 15 32,14-2 0,-14 1-64,13-1 32,0-11-128,-13 26 0,14-15 32,-1 1 64,-13-1-32,13 2 64,-13-2 0,0 1 32,14 14-64,-14-15-64,14 1-64,-14 0-32,0 0 128,13-1 32,-13 15 0,13-28 31,1 14-63,-14 0 64,14-13-128,-1 12 0,-13 1 32,13 0 64,-13-14-32,14 14-32,-14-1 32,0 2 32,0-2-32,13 1-32,-13 1 32,0-2-32,13 1 0,1 13 0,-14-13 0,14 0 64,-14 0-96,13-14 0,0 14 32,-13 0 0,13-13 64,1 12 32,-14 1-128,13-13 32,1 12-64,-14 1 0,13-14 64,1 15 64,-1-15-96,0 14 0,14-1 32,-13 2 0,-1-2 0,0-12 64,1 13-32,12-1 64,-13 1-128,2 0 0,-2 0 160,0 0 64,2-14-64,-2 14-96,0-13-96,0 12 32,1-13 32,-1 15 64,0-15-32,1 0-32,0 14 32,-1-14 32,0 15-32,0-2 64,1-12-64,-1 13 64,1 0-64,-14-14 64,13 0-64,1 15-32,-14-2 32,13 1 32,0-14-32,-13 15-32,13-2-64,1 1 32,0 13 96,-1-13 96,1-14-64,-1 14-64,-13 0-96,13-14 32,0 1 96,1 12 32,0-11-32,-1 11-64,15-13 32,-15 2 32,13-2-32,-12 0-32,12 0-64,-13 1 32,2-1 32,11 0 64,-13 1-32,14 0-32,-14-1 32,15 0-32,-15 0 0,0 1 64,14-1-96,-14 15 0,1-15 96,0 13 32,-1-12-128,0 13 32,0 0 0,1-1 64,-1-13-32,1 15 64,-1-2-128,1-11 0,0-2 32,12 14 0,-12-14 0,-1 13 64,0-11-96,15-2 0,-2 13 32,-12-12 64,12-1-96,2 0 0,-2 1 32,1 0 64,-1-14 32,-12 13 32,13 0-64,-1 1-64,1 12-64,0-13 32,-13 2 96,13-2 32,-13 0-128,-1 0-32,0 1 32,0 12 64,15-12 0,-15 0-32,0 13-64,1-14 32,12 1 32,-13 12 64,2-12-32,11-1-32,-13 14 32,14-13-32,0-1 0,0 0 0,0 0 0,-1 1 64,2 0-192,-2-1 32,2 0 96,-2 1 64,1-1-96,0-13 32,0 13 64,-1 0 96,-13 2-128,15-2-96,-15 0 32,1-13 0,12 14 32,-13-1 64,15 0-96,-15-13 0,14 13 32,-1 2 0,2-2 0,-2-13 0,2 13 0,11 1 0,-11-14 0,12 14 64,-14-1-32,15 0-32,-14 0-64,12 1 32,-11-14 96,-2 13 32,1 1-128,0-1 32,-13 1 0,12-1 0,1 0 0,0 1 64,0-1-32,0 1-32,0-14 32,13 13 32,0 1-96,-13-1 0,-1-13 32,15 13 64,-1-13-96,-14 13 0,2 1-32,-1 0 0,13-1 64,-26-13 64,12 13-32,-12 1 64,13-14-64,-14 13-32,14-13-64,-14 13 32,14-13 32,0 13 0,-1-13 0,2 15 0,12-15 0,-14 13 0,15 0 0,-14-13 0,-1 0 64,15 0 32,-14 15-32,0-15-64,-1 0 32,1 13-32,1-13-96,-2 0 64,-13 0 32,14 13 64,-13-13-32,13 13-32,-1-13 32,1 0 32,0 0-32,13 14-32,-14-14-128,15 0 0,-13 0 64,12 0 96,0 0 0,-13 13 64,13-13-64,-13 0-32,0 0-64,-1 0-32,1 0 128,0 13 32,0-13 0,-14 0-64,14 0 32,-13 0-32,12 14 0,2-14 0,-2 0 0,1 0 0,0 0-96,13 14 64,0-14 32,1 0 0,-15 0 64,15 0 32,-14 0-128,-1 0 32,1 0 0,0 0 64,0 0-32,0 0-32,0 0 32,-14 0-32,14 0-96,0 0 64,0 0 32,-14 13 64,14-13-32,0 0 64,-1 0-128,15 0-64,-14 0 128,12 0 32,-11 0 0,12 0 32,-13 13-128,13-13-64,-12 0 64,-2 0 0,1 0-64,-1 0 64,-13 13 32,15-26 64,-15 13-32,14 0 64,-1 13-128,-12-13 0,13 0-32,-14 0 0,14 0 128,0 0 96,13 0-128,-12 0-96,-2 0 32,15 0 0,-15 0 32,14 0 64,-12 0-96,-2 0 0,1 0-32,-1 0 0,2 0 128,-15 0 32,0 0-128,14 14 32,-14-14 0,1-14 64,0 14-32,12 0-32,1 0-64,-14 0 32,1 0 32,-1 0 0,15 0 0,-15 0 0,0-13 0,27 13 0,-12 0 64,-2-13-96,1 13 64,-1 0 64,-11 0-32,11 0-64,-13 0 32,1 0 32,-1 0-32,0 0-32,1 0 32,0 0 32,-1 0-32,0 13 64,0-13-64,1 13-32,-14-13-544,0 14-192,13-14-1824,-26 0-735,-1 13-1281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3:39:17.048"/>
    </inkml:context>
    <inkml:brush xml:id="br0">
      <inkml:brushProperty name="width" value="0.06048" units="cm"/>
      <inkml:brushProperty name="height" value="0.06048" units="cm"/>
      <inkml:brushProperty name="color" value="#C00000"/>
    </inkml:brush>
  </inkml:definitions>
  <inkml:trace contextRef="#ctx0" brushRef="#br0">15114 5794 2048,'0'0'864,"0"0"-448,-11 0-288,11 0 256,0 0-160,0 0-64,0 0 128,0 0 64,0 0 64,0 0 160,0 0-128,0 0 0,0 0-128,0 0-32,0 0-32,0 0 64,0 0-160,0 0 128,0 0 96,0 0 0,0 0 32,0 0-160,0 13-96,0-13-160,0 14 0,0-14 64,11 13 32,-11-13 32,0 13 64,11 1 96,-11 0 160,0-14-192,12 13 0,-12 14 0,0-13 64,11-1-96,-11 0-64,11 14 0,0-1-32,-11-12-160,0 13 32,13-14 128,-13 0 160,11 1-160,-11 12-64,0-12 96,11 0 32,0-1 0,-11 14-32,0-14-96,11 0 32,-11 0-64,12 1-32,-12-1 32,0 1-32,0-1 0,11 1 64,-11-1-32,0 13-32,11-11 32,-11-2 32,0 0-32,11 14-32,-11-14-64,0 1 32,12 0 96,-12-1 32,0 0-128,0 0 32,11 1-64,-11-1 0,11 0 128,-11 0 96,11 15-64,1-15-64,-12 14-96,12-14 32,-12 13 32,11-12 0,-11 0 0,11 12 64,-11-12-32,11-1 64,-11 0-128,12 14 0,-1-13 96,0-1 32,0 1-128,0-1-32,1 0 32,0 15 0,-1-28 32,0 26 64,1-13-32,-1 1-32,0-1-64,0 0 32,0 15 32,13-15 64,-13 0-32,-11 14 64,11-14-128,1 14 0,-1-13 32,0-1 0,0 0 0,0 14 0,1-14 0,-1 14 0,-11-14 0,11 14 0,0-13 0,2 13 0,-13-14 0,11 1 64,0 12-96,-11-13 0,11 1-32,0-1 0,-11 1 128,12 0 96,-12-1-128,11 0-96,0 0 96,-11 1 32,11-1-96,1 13-32,-12-11 96,11-2 96,-11 0 32,12 0 0,-1 1-192,-11-1 32,11 0 0,1 0 0,-1 15 0,0-15 0,-11 0 0,23 1 0,-12 13 0,1-13 0,-1-1 0,0 0 0,1 0 64,-1 14 32,11 0-32,-10-13 32,-1-1-128,11 0 0,-22 0 96,23 1 96,-11-1-64,-1 14 0,-11-13-96,11-1-32,0 0 32,12 0 64,-12 1-32,0-1 63,-11 0-126,12 1-65,-1-14 128,1 27 32,-1-14-96,0 1 32,-11 13 0,12-14 0,-1 1-96,0-1 64,0 13 32,1-12 0,-1 0 64,1 12 32,-1-12-128,0-1 32,-11 13 0,12-12 0,-1-1 63,11 15 33,-10-2-128,-1-13-32,0 14 33,11-14 62,-10 0 1,11 15-32,-12-15 32,12 0-32,-12 1 0,0 12 64,12-13-96,-12 2 0,1-2-32,-1 0 1,12 0 126,-12 1 33,0 0-128,0-1 32,1 1 0,10-1 0,-10 0 0,-12 0 0,12 14 64,-1-13 32,0-1-32,0 1 32,0-1-64,1-13-32,-1 13 32,0 0 32,0 1-96,1-1-64,-1 0 64,0 1 0,12 0 32,-11-14 64,10 13-32,1 0-32,-12 0 32,12 1-32,-12-1 0,1-13 0,10 13 0,-11 0 0,12 2 0,-12-2 64,0-13 32,13 13 32,-13 1-64,11 0-64,-10-14-64,10 13-32,-11 0-32,0-13 96,1 14 64,-1-14 128,0 13-128,13 0-32,-13-13 64,0 13 32,0-13-32,0 0 32,1 14-64,-1-14-32,0 0-64,13 14 32,-2-14 32,0 13 64,-10-13-32,10 13-32,1-13 32,0 0-32,-1 14 0,-10-14 0,10 0 0,1 13 0,-12-13 64,0 0 32,11 0-32,-9 13-64,-2-13 32,11 0-32,-10 0 0,-1 0 0,0 13-96,11-13 64,-9 0 32,-2 0 64,0 0-32,0 0-32,1 0 32,-1 14-32,0-14-96,0 0 64,0 0 96,13 0 32,-13 0-32,12 0 32,-12 13-64,11-13-32,1 0 32,-1 0-32,0 0 0,-9 0 0,9 0 0,1 0 0,-1 0 0,0 0 0,2 0 0,-13 0 64,12 0 32,-12 0 32,11 0-64,-11 0-64,12 0-128,-11 0-64,-1 0 160,1 0 160,-1 0-128,11 0 0,-11 0 64,1 0 32,-1 0-128,11 0 32,1 0 0,-11 0 64,10 0 32,1 0 32,-12 0-160,0 0-32,13 0 32,-13 0 64,11 0 0,-10 0-32,10 0 32,-11 0-32,12 0 0,-12 0 0,12 0 0,-11 0 64,10 0-96,-11 0 0,1 0 96,-1 0 32,11 0-128,-11-13-32,1 13 32,11 0 64,-12 0-64,1 0 0,-1 0 32,0-14 64,11 14-32,2 0 64,-13 0-128,12 0-64,-1 0 64,-11-13 64,12 13 0,-1 0 64,-11 0-128,13-13 0,-2 13 32,1 0 0,-12 0-96,11-13 64,1 13 32,-12 0 0,12-14 0,-11 14 64,-1 0-32,11 0 64,-10-13-64,11 13-32,-12 0 32,12-13-32,-12 13-96,0-14 64,12 14 32,-1-14 0,0 14-96,2-13 64,-2 13 32,1-13 64,-1 0-96,1-1 0,-1 1 32,2 0 64,-2 13 32,0-14 32,-10 0-64,11 1-64,0 13 32,-12-13-32,11-2 0,-11 15 0,12-13-96,-1 0 64,-10 13 32,11-13 64,-12-1-32,12 1-32,-1 13 32,1-13 32,-1 0-96,0-1-64,2 0 128,-2 1 96,1 13-192,0-13 0,0-1 0,-1 1 96,1 0 0,-1 13-32,0-13 32,1-1 32,0 1-96,-11-1 0,10 14-32,0-13 0,-10 13 64,10-14 0,0 1 64,2 13 32,-13-13-128,23 0 32,-12 13 0,2-14 0,-2 1 0,12-1 0,-12 0 0,1 14 64,-1-13-32,13 0-32,-13 0 32,1 13 32,-1-15-96,1 2 0,-12 0 96,12 0 32,0-1-192,-1-12 0,-11 13 32,13-2 96,-13 2 0,23 0 64,-12-14-64,1 14-32,-1 0-64,1-14 32,0 13 32,-1 1 64,1-1-96,-1 1 0,1 0 32,-1 0 64,2-14-32,-2 14 64,-11-1-64,12 0-32,-11 1-64,10 0 32,-10 0 32,-1-1 64,11 14-96,-11-13 0,1 13 32,-1-14 64,11 1-32,-10 13 64,0-14-128,-1 1 0,0 13 32,0-13 64,1-1-32,10 14-32,-11-14 32,1 14-32,10-13 0,-11 0 64,0 13-32,2-14 64,-2 14-64,0 0-32,0 0 96,1-13 0,-12 13-32,11 0 32,-11 0-704,12 0-288,-12 0-1887,0 13-769,0-13-768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/>
              <a:t>Microsoft Build 2017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6/27/2017 11:50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6/27/2017 11:51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975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EA66CD-3031-42AA-BB06-BD93F9236F2D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47156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EA66CD-3031-42AA-BB06-BD93F9236F2D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90451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5D2F63-B7DF-4681-8B63-CDFEE8759CA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770244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5D2F63-B7DF-4681-8B63-CDFEE8759CA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33738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5D2F63-B7DF-4681-8B63-CDFEE8759CA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095331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5D2F63-B7DF-4681-8B63-CDFEE8759CA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373585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6/27/2017 11:51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1971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6/27/2017 11:51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3940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6/27/2017 11:51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537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6/27/2017 11:51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71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6/27/2017 11:51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619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EA66CD-3031-42AA-BB06-BD93F9236F2D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961836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Say that word</a:t>
            </a:r>
            <a:r>
              <a:rPr lang="en-US" baseline="0"/>
              <a:t> gets magically transformed into a numeric vector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EA66CD-3031-42AA-BB06-BD93F9236F2D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657508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6/27/2017 11:51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229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6/27/2017 11:51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4631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6/27/2017 11:51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5772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6/27/2017 11:51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8795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6/27/2017 11:51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2494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6/27/2017 11:51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7845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6/27/2017 11:51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3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</a:t>
            </a:r>
            <a:r>
              <a:rPr lang="en-US" baseline="0"/>
              <a:t> several embedding techniques are available. Word2vec and </a:t>
            </a:r>
            <a:r>
              <a:rPr lang="en-US" baseline="0" err="1"/>
              <a:t>GloVe</a:t>
            </a:r>
            <a:r>
              <a:rPr lang="en-US" baseline="0"/>
              <a:t> are popular. This is beyond the scope of this project.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EA66CD-3031-42AA-BB06-BD93F9236F2D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37552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6/27/2017 11:51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181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Generating word embedding via</a:t>
            </a:r>
            <a:r>
              <a:rPr lang="en-US" baseline="0"/>
              <a:t> techniques like </a:t>
            </a:r>
            <a:r>
              <a:rPr lang="en-US" baseline="0" err="1"/>
              <a:t>GloVe</a:t>
            </a:r>
            <a:r>
              <a:rPr lang="en-US" baseline="0"/>
              <a:t> and Word2vec are popular. However, this is beyond the scope of this course.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EA66CD-3031-42AA-BB06-BD93F9236F2D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433832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6/27/2017 11:51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7391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6/27/2017 11:51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7668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6/27/2017 11:51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5750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EA66CD-3031-42AA-BB06-BD93F9236F2D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66653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5D2F63-B7DF-4681-8B63-CDFEE8759CA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440305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EA66CD-3031-42AA-BB06-BD93F9236F2D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406381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5D2F63-B7DF-4681-8B63-CDFEE8759CA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978051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5D2F63-B7DF-4681-8B63-CDFEE8759CA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265005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6/27/2017 11:51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71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6/27/2017 11:51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2653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6/27/2017 11:51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6410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6/27/2017 11:51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319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6/27/2017 11:51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3582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6/27/2017 11:51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0290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6/27/2017 11:51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565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6/27/2017 11:51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078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think of finding a Q-value is a </a:t>
            </a:r>
            <a:r>
              <a:rPr lang="en-US" err="1"/>
              <a:t>regession</a:t>
            </a:r>
            <a:r>
              <a:rPr lang="en-US"/>
              <a:t> task now, I have a estimator r + gamma * max Q(</a:t>
            </a:r>
            <a:r>
              <a:rPr lang="en-US" err="1"/>
              <a:t>s,a</a:t>
            </a:r>
            <a:r>
              <a:rPr lang="en-US"/>
              <a:t>) and a predictor</a:t>
            </a:r>
            <a:r>
              <a:rPr lang="en-US" baseline="0"/>
              <a:t> Q(</a:t>
            </a:r>
            <a:r>
              <a:rPr lang="en-US" baseline="0" err="1"/>
              <a:t>s,a</a:t>
            </a:r>
            <a:r>
              <a:rPr lang="en-US" baseline="0"/>
              <a:t>). </a:t>
            </a:r>
            <a:r>
              <a:rPr lang="en-US"/>
              <a:t>You recall that Q(</a:t>
            </a:r>
            <a:r>
              <a:rPr lang="en-US" err="1"/>
              <a:t>s,a</a:t>
            </a:r>
            <a:r>
              <a:rPr lang="en-US"/>
              <a:t>)Q(</a:t>
            </a:r>
            <a:r>
              <a:rPr lang="en-US" err="1"/>
              <a:t>s,a</a:t>
            </a:r>
            <a:r>
              <a:rPr lang="en-US"/>
              <a:t>)Q(</a:t>
            </a:r>
            <a:r>
              <a:rPr lang="en-US" err="1"/>
              <a:t>s,a</a:t>
            </a:r>
            <a:r>
              <a:rPr lang="en-US"/>
              <a:t>) , is a </a:t>
            </a:r>
            <a:r>
              <a:rPr lang="en-US" err="1"/>
              <a:t>stategy</a:t>
            </a:r>
            <a:r>
              <a:rPr lang="en-US"/>
              <a:t> book, which contains millions or trillions of states and actions if you display as a table. The idea of the DQN is that I use the neural network to </a:t>
            </a:r>
            <a:r>
              <a:rPr lang="en-US" b="1"/>
              <a:t>COMPRESS</a:t>
            </a:r>
            <a:r>
              <a:rPr lang="en-US"/>
              <a:t> this Q-table, using some parameters θ\</a:t>
            </a:r>
            <a:r>
              <a:rPr lang="en-US" err="1"/>
              <a:t>theta</a:t>
            </a:r>
            <a:r>
              <a:rPr lang="en-US" err="1">
                <a:effectLst/>
              </a:rPr>
              <a:t>θ</a:t>
            </a:r>
            <a:r>
              <a:rPr lang="en-US"/>
              <a:t> </a:t>
            </a:r>
            <a:r>
              <a:rPr lang="en-US" b="1"/>
              <a:t>(We called it weight in Neural Network)</a:t>
            </a:r>
            <a:r>
              <a:rPr lang="en-US"/>
              <a:t>. So instead of handling a large table, I just need to worry the weights of the neural network. By smartly tuning the weight parameters, I can find the optimal Q-function via the various Neural Network training algorithm.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6/27/2017 11:51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7438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6/27/2017 11:51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9522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6/27/2017 11:51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295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6/27/2017 11:51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887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6/27/2017 11:51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27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6/27/2017 11:51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741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6/27/2017 11:51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412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6/27/2017 11:51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224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5.png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5.png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ild 20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436475" cy="557163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681" y="4960286"/>
            <a:ext cx="12434794" cy="203423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0689" y="5357956"/>
            <a:ext cx="2648621" cy="11698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688" y="479424"/>
            <a:ext cx="1451843" cy="3096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752216" y="4960286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10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436475" cy="6994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24" y="717932"/>
            <a:ext cx="6712075" cy="70105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369" y="2383223"/>
            <a:ext cx="6693619" cy="418587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66">
                <a:solidFill>
                  <a:schemeClr val="bg1"/>
                </a:solidFill>
              </a:defRPr>
            </a:lvl1pPr>
            <a:lvl2pPr marL="647624" indent="0">
              <a:buClr>
                <a:schemeClr val="bg2"/>
              </a:buClr>
              <a:buSzPct val="100000"/>
              <a:buFontTx/>
              <a:buNone/>
              <a:defRPr sz="2040">
                <a:solidFill>
                  <a:schemeClr val="bg1"/>
                </a:solidFill>
              </a:defRPr>
            </a:lvl2pPr>
            <a:lvl3pPr marL="1234083" indent="0">
              <a:buClr>
                <a:schemeClr val="bg2"/>
              </a:buClr>
              <a:buSzPct val="100000"/>
              <a:buFontTx/>
              <a:buNone/>
              <a:defRPr sz="2040">
                <a:solidFill>
                  <a:schemeClr val="bg1"/>
                </a:solidFill>
              </a:defRPr>
            </a:lvl3pPr>
            <a:lvl4pPr marL="2011232" indent="-259050">
              <a:buClr>
                <a:schemeClr val="bg2"/>
              </a:buClr>
              <a:buFont typeface="Wingdings" panose="05000000000000000000" pitchFamily="2" charset="2"/>
              <a:buChar char="§"/>
              <a:defRPr sz="2040">
                <a:solidFill>
                  <a:schemeClr val="tx1"/>
                </a:solidFill>
              </a:defRPr>
            </a:lvl4pPr>
            <a:lvl5pPr marL="2399806" indent="-25905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64824" y="1340989"/>
            <a:ext cx="6712075" cy="595471"/>
          </a:xfrm>
        </p:spPr>
        <p:txBody>
          <a:bodyPr/>
          <a:lstStyle>
            <a:lvl1pPr marL="0" indent="0" algn="l">
              <a:buFontTx/>
              <a:buNone/>
              <a:defRPr sz="272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47624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34083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52182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140756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917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436475" cy="6994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23" y="749322"/>
            <a:ext cx="11306829" cy="66966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439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436475" cy="69945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23" y="3162433"/>
            <a:ext cx="11306829" cy="669661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876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23" y="741532"/>
            <a:ext cx="11306829" cy="66966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4824" y="2392999"/>
            <a:ext cx="5604691" cy="4185610"/>
          </a:xfrm>
        </p:spPr>
        <p:txBody>
          <a:bodyPr/>
          <a:lstStyle>
            <a:lvl1pPr marL="262647" indent="-262647">
              <a:buSzPct val="100000"/>
              <a:buFontTx/>
              <a:buBlip>
                <a:blip r:embed="rId2"/>
              </a:buBlip>
              <a:defRPr sz="2720" b="0">
                <a:solidFill>
                  <a:schemeClr val="bg1"/>
                </a:solidFill>
              </a:defRPr>
            </a:lvl1pPr>
            <a:lvl2pPr marL="910271" indent="-262647">
              <a:buSzPct val="100000"/>
              <a:buFontTx/>
              <a:buBlip>
                <a:blip r:embed="rId2"/>
              </a:buBlip>
              <a:defRPr sz="2266" b="0">
                <a:solidFill>
                  <a:schemeClr val="bg1"/>
                </a:solidFill>
              </a:defRPr>
            </a:lvl2pPr>
            <a:lvl3pPr marL="1422974" indent="-188891">
              <a:buSzPct val="100000"/>
              <a:buFontTx/>
              <a:buBlip>
                <a:blip r:embed="rId2"/>
              </a:buBlip>
              <a:defRPr sz="2040" b="0">
                <a:solidFill>
                  <a:schemeClr val="bg1"/>
                </a:solidFill>
              </a:defRPr>
            </a:lvl3pPr>
            <a:lvl4pPr marL="2011232" indent="-259050">
              <a:buFont typeface="Wingdings" panose="05000000000000000000" pitchFamily="2" charset="2"/>
              <a:buChar char="§"/>
              <a:defRPr sz="2040" b="0">
                <a:solidFill>
                  <a:schemeClr val="tx1"/>
                </a:solidFill>
              </a:defRPr>
            </a:lvl4pPr>
            <a:lvl5pPr marL="2399806" indent="-259050">
              <a:buFont typeface="Wingdings" panose="05000000000000000000" pitchFamily="2" charset="2"/>
              <a:buChar char="§"/>
              <a:defRPr sz="2040" b="0">
                <a:solidFill>
                  <a:schemeClr val="tx1"/>
                </a:solidFill>
              </a:defRPr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6962" y="2392999"/>
            <a:ext cx="5604690" cy="4185610"/>
          </a:xfrm>
        </p:spPr>
        <p:txBody>
          <a:bodyPr/>
          <a:lstStyle>
            <a:lvl1pPr marL="262647" indent="-262647">
              <a:buSzPct val="100000"/>
              <a:buFontTx/>
              <a:buBlip>
                <a:blip r:embed="rId2"/>
              </a:buBlip>
              <a:defRPr sz="2720" b="0">
                <a:solidFill>
                  <a:schemeClr val="bg1"/>
                </a:solidFill>
              </a:defRPr>
            </a:lvl1pPr>
            <a:lvl2pPr marL="910271" indent="-262647">
              <a:buSzPct val="100000"/>
              <a:buFontTx/>
              <a:buBlip>
                <a:blip r:embed="rId2"/>
              </a:buBlip>
              <a:defRPr sz="2266" b="0">
                <a:solidFill>
                  <a:schemeClr val="bg1"/>
                </a:solidFill>
              </a:defRPr>
            </a:lvl2pPr>
            <a:lvl3pPr marL="1422974" indent="-188891">
              <a:buSzPct val="100000"/>
              <a:buFontTx/>
              <a:buBlip>
                <a:blip r:embed="rId2"/>
              </a:buBlip>
              <a:defRPr sz="2040" b="0">
                <a:solidFill>
                  <a:schemeClr val="bg1"/>
                </a:solidFill>
              </a:defRPr>
            </a:lvl3pPr>
            <a:lvl4pPr marL="2011232" indent="-259050">
              <a:buFont typeface="Wingdings" panose="05000000000000000000" pitchFamily="2" charset="2"/>
              <a:buChar char="§"/>
              <a:defRPr sz="2040" b="0">
                <a:solidFill>
                  <a:schemeClr val="tx1"/>
                </a:solidFill>
              </a:defRPr>
            </a:lvl4pPr>
            <a:lvl5pPr marL="2399806" indent="-259050">
              <a:buFont typeface="Wingdings" panose="05000000000000000000" pitchFamily="2" charset="2"/>
              <a:buChar char="§"/>
              <a:defRPr sz="2040" b="0">
                <a:solidFill>
                  <a:schemeClr val="tx1"/>
                </a:solidFill>
              </a:defRPr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64823" y="1337856"/>
            <a:ext cx="11306829" cy="595471"/>
          </a:xfrm>
        </p:spPr>
        <p:txBody>
          <a:bodyPr/>
          <a:lstStyle>
            <a:lvl1pPr marL="0" indent="0" algn="ctr">
              <a:buFontTx/>
              <a:buNone/>
              <a:defRPr sz="272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47624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34083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52182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140756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173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436475" cy="6994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0720" y="6065765"/>
            <a:ext cx="8915035" cy="418538"/>
          </a:xfrm>
        </p:spPr>
        <p:txBody>
          <a:bodyPr anchor="b"/>
          <a:lstStyle>
            <a:lvl1pPr algn="l">
              <a:defRPr sz="2266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807" y="5827214"/>
            <a:ext cx="8552862" cy="11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436475" cy="6994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0"/>
          </a:p>
        </p:txBody>
      </p:sp>
    </p:spTree>
    <p:extLst>
      <p:ext uri="{BB962C8B-B14F-4D97-AF65-F5344CB8AC3E}">
        <p14:creationId xmlns:p14="http://schemas.microsoft.com/office/powerpoint/2010/main" val="248568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436475" cy="6994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23" y="5858205"/>
            <a:ext cx="11306829" cy="606880"/>
          </a:xfrm>
        </p:spPr>
        <p:txBody>
          <a:bodyPr anchor="ctr"/>
          <a:lstStyle>
            <a:lvl1pPr algn="l">
              <a:defRPr sz="3626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77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7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2254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34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43146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3134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2991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44605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28254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93703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10629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4771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05551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Photo_Animated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ltGray">
          <a:xfrm>
            <a:off x="274638" y="1211264"/>
            <a:ext cx="8229601" cy="3657600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8332" y="6182441"/>
            <a:ext cx="1552931" cy="332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invGray">
          <a:xfrm>
            <a:off x="7589822" y="1"/>
            <a:ext cx="4846900" cy="699516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3" y="1211263"/>
            <a:ext cx="8229536" cy="1828800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040063"/>
            <a:ext cx="82311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4032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4.5892E-6 L 1.31478E-6 -4.5892E-6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5" dur="9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2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9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/>
      <p:bldP spid="9" grpId="1"/>
      <p:bldP spid="9" grpId="2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/>
      <p:bldP spid="3" grpId="2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7938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0994" y="2057809"/>
            <a:ext cx="6698122" cy="1714631"/>
          </a:xfrm>
        </p:spPr>
        <p:txBody>
          <a:bodyPr anchor="b">
            <a:normAutofit/>
          </a:bodyPr>
          <a:lstStyle>
            <a:lvl1pPr algn="l">
              <a:defRPr sz="5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presentation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1133" y="3967719"/>
            <a:ext cx="6689115" cy="1252833"/>
          </a:xfrm>
        </p:spPr>
        <p:txBody>
          <a:bodyPr/>
          <a:lstStyle>
            <a:lvl1pPr marL="0" indent="0" algn="l">
              <a:buNone/>
              <a:defRPr sz="2448">
                <a:solidFill>
                  <a:srgbClr val="BBD80B"/>
                </a:solidFill>
              </a:defRPr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Speaker name goes here</a:t>
            </a:r>
          </a:p>
        </p:txBody>
      </p:sp>
    </p:spTree>
    <p:extLst>
      <p:ext uri="{BB962C8B-B14F-4D97-AF65-F5344CB8AC3E}">
        <p14:creationId xmlns:p14="http://schemas.microsoft.com/office/powerpoint/2010/main" val="89812512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115227" y="2483565"/>
            <a:ext cx="10189123" cy="1714631"/>
          </a:xfrm>
        </p:spPr>
        <p:txBody>
          <a:bodyPr anchor="b">
            <a:normAutofit/>
          </a:bodyPr>
          <a:lstStyle>
            <a:lvl1pPr algn="ctr">
              <a:defRPr sz="5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chapter</a:t>
            </a:r>
            <a:br>
              <a:rPr lang="en-US"/>
            </a:br>
            <a:r>
              <a:rPr lang="en-US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63809116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55008" y="1861969"/>
            <a:ext cx="10726460" cy="3835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231692" y="6566895"/>
            <a:ext cx="955407" cy="2046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55" b="55824"/>
          <a:stretch/>
        </p:blipFill>
        <p:spPr>
          <a:xfrm>
            <a:off x="0" y="6164830"/>
            <a:ext cx="12436475" cy="8296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231692" y="6566895"/>
            <a:ext cx="955407" cy="2046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993" y="6292510"/>
            <a:ext cx="728014" cy="620027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89238" y="6251517"/>
            <a:ext cx="817901" cy="670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24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</a:t>
            </a:r>
          </a:p>
          <a:p>
            <a:r>
              <a:rPr lang="en-US" sz="1224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Cognitive</a:t>
            </a:r>
          </a:p>
          <a:p>
            <a:r>
              <a:rPr lang="en-US" sz="1224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Toolkit</a:t>
            </a:r>
          </a:p>
        </p:txBody>
      </p:sp>
    </p:spTree>
    <p:extLst>
      <p:ext uri="{BB962C8B-B14F-4D97-AF65-F5344CB8AC3E}">
        <p14:creationId xmlns:p14="http://schemas.microsoft.com/office/powerpoint/2010/main" val="71351436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55008" y="1861969"/>
            <a:ext cx="10726460" cy="3835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231692" y="6566895"/>
            <a:ext cx="955407" cy="2046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55" b="55824"/>
          <a:stretch/>
        </p:blipFill>
        <p:spPr>
          <a:xfrm>
            <a:off x="0" y="6164830"/>
            <a:ext cx="12436475" cy="8296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231692" y="6566895"/>
            <a:ext cx="955407" cy="2046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993" y="6292510"/>
            <a:ext cx="728014" cy="620027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89238" y="6251517"/>
            <a:ext cx="817901" cy="670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24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</a:t>
            </a:r>
          </a:p>
          <a:p>
            <a:r>
              <a:rPr lang="en-US" sz="1224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Cognitive</a:t>
            </a:r>
          </a:p>
          <a:p>
            <a:r>
              <a:rPr lang="en-US" sz="1224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Toolkit</a:t>
            </a:r>
          </a:p>
        </p:txBody>
      </p:sp>
    </p:spTree>
    <p:extLst>
      <p:ext uri="{BB962C8B-B14F-4D97-AF65-F5344CB8AC3E}">
        <p14:creationId xmlns:p14="http://schemas.microsoft.com/office/powerpoint/2010/main" val="206038073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008" y="372397"/>
            <a:ext cx="10726460" cy="79335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231692" y="6566895"/>
            <a:ext cx="955407" cy="2046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231692" y="6566895"/>
            <a:ext cx="955407" cy="2046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55" b="55824"/>
          <a:stretch/>
        </p:blipFill>
        <p:spPr>
          <a:xfrm>
            <a:off x="0" y="6164830"/>
            <a:ext cx="12436475" cy="8296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1231692" y="6566895"/>
            <a:ext cx="955407" cy="2046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993" y="6292510"/>
            <a:ext cx="728014" cy="620027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789238" y="6251517"/>
            <a:ext cx="817901" cy="670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24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</a:t>
            </a:r>
          </a:p>
          <a:p>
            <a:r>
              <a:rPr lang="en-US" sz="1224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Cognitive</a:t>
            </a:r>
          </a:p>
          <a:p>
            <a:r>
              <a:rPr lang="en-US" sz="1224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Toolkit</a:t>
            </a:r>
          </a:p>
        </p:txBody>
      </p:sp>
    </p:spTree>
    <p:extLst>
      <p:ext uri="{BB962C8B-B14F-4D97-AF65-F5344CB8AC3E}">
        <p14:creationId xmlns:p14="http://schemas.microsoft.com/office/powerpoint/2010/main" val="245227830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teal">
    <p:bg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-2" y="1958182"/>
            <a:ext cx="7924800" cy="3078162"/>
          </a:xfrm>
          <a:prstGeom prst="rect">
            <a:avLst/>
          </a:prstGeom>
          <a:solidFill>
            <a:schemeClr val="accent2">
              <a:alpha val="8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308600"/>
            <a:ext cx="7162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1015835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811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ild 20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436475" cy="557163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681" y="4960286"/>
            <a:ext cx="12434794" cy="203423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0689" y="5357956"/>
            <a:ext cx="2648621" cy="11698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688" y="479424"/>
            <a:ext cx="1451843" cy="3096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752216" y="4960286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31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752216" y="5084764"/>
            <a:ext cx="4684259" cy="1909762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418638" y="296863"/>
            <a:ext cx="2743200" cy="461665"/>
          </a:xfrm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82738" y="6041341"/>
            <a:ext cx="1634102" cy="664797"/>
          </a:xfrm>
          <a:prstGeom prst="rect">
            <a:avLst/>
          </a:prstGeom>
        </p:spPr>
        <p:txBody>
          <a:bodyPr wrap="none" lIns="182880" tIns="146304" rIns="182880" bIns="146304">
            <a:spAutoFit/>
          </a:bodyPr>
          <a:lstStyle/>
          <a:p>
            <a:r>
              <a:rPr lang="en-US" sz="2400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</a:t>
            </a:r>
            <a:r>
              <a:rPr lang="en-US" sz="2400" err="1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MSBuild</a:t>
            </a:r>
            <a:endParaRPr lang="en-US" sz="2400">
              <a:gradFill>
                <a:gsLst>
                  <a:gs pos="2597">
                    <a:schemeClr val="tx1"/>
                  </a:gs>
                  <a:gs pos="18182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752216" y="5084764"/>
            <a:ext cx="4684259" cy="1909762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418638" y="296863"/>
            <a:ext cx="2743200" cy="461665"/>
          </a:xfrm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282738" y="6041341"/>
            <a:ext cx="1634102" cy="664797"/>
          </a:xfrm>
          <a:prstGeom prst="rect">
            <a:avLst/>
          </a:prstGeom>
        </p:spPr>
        <p:txBody>
          <a:bodyPr wrap="none" lIns="182880" tIns="146304" rIns="182880" bIns="146304">
            <a:spAutoFit/>
          </a:bodyPr>
          <a:lstStyle/>
          <a:p>
            <a:r>
              <a:rPr lang="en-US" sz="2400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</a:t>
            </a:r>
            <a:r>
              <a:rPr lang="en-US" sz="2400" err="1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MSBuild</a:t>
            </a:r>
            <a:endParaRPr lang="en-US" sz="2400">
              <a:gradFill>
                <a:gsLst>
                  <a:gs pos="2597">
                    <a:schemeClr val="tx1"/>
                  </a:gs>
                  <a:gs pos="18182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624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0507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440629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671556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737675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 bwMode="gray"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-3" y="1612233"/>
            <a:ext cx="12436478" cy="2911642"/>
          </a:xfrm>
          <a:prstGeom prst="rect">
            <a:avLst/>
          </a:prstGeom>
          <a:solidFill>
            <a:schemeClr val="accent6">
              <a:alpha val="7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/>
          <p:cNvSpPr txBox="1"/>
          <p:nvPr userDrawn="1"/>
        </p:nvSpPr>
        <p:spPr bwMode="white">
          <a:xfrm>
            <a:off x="229667" y="1856412"/>
            <a:ext cx="11887200" cy="1227586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599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</a:t>
            </a:r>
            <a:r>
              <a:rPr lang="en-US" sz="6599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Data Science Summit</a:t>
            </a:r>
            <a:endParaRPr lang="en-US" sz="6599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11" name="TextBox 10"/>
          <p:cNvSpPr txBox="1"/>
          <p:nvPr userDrawn="1"/>
        </p:nvSpPr>
        <p:spPr bwMode="white">
          <a:xfrm>
            <a:off x="278698" y="3423809"/>
            <a:ext cx="10195024" cy="803817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599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Sept 26 – 27</a:t>
            </a:r>
            <a:r>
              <a:rPr lang="en-US" sz="3599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| Atlanta, GA</a:t>
            </a:r>
            <a:endParaRPr lang="en-US" sz="3599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95254" y="489050"/>
            <a:ext cx="1552931" cy="33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3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ack">
    <p:bg bwMode="gray">
      <p:bgPr>
        <a:solidFill>
          <a:schemeClr val="accent6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 bwMode="auto">
          <a:xfrm>
            <a:off x="-1" y="2"/>
            <a:ext cx="8299005" cy="6994524"/>
          </a:xfrm>
          <a:prstGeom prst="rect">
            <a:avLst/>
          </a:prstGeom>
          <a:solidFill>
            <a:schemeClr val="accent6">
              <a:alpha val="9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 bwMode="white">
          <a:xfrm>
            <a:off x="274639" y="2023254"/>
            <a:ext cx="7467599" cy="1820734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399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</a:t>
            </a:r>
            <a:r>
              <a:rPr lang="en-US" sz="5399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Data </a:t>
            </a:r>
            <a:br>
              <a:rPr lang="en-US" sz="5399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</a:br>
            <a:r>
              <a:rPr lang="en-US" sz="5399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Science Summit</a:t>
            </a:r>
            <a:endParaRPr lang="en-US" sz="5399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03238" y="449263"/>
            <a:ext cx="1552931" cy="33266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white">
          <a:xfrm>
            <a:off x="292674" y="3972357"/>
            <a:ext cx="10195024" cy="747314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199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Sept 26 – 27</a:t>
            </a:r>
            <a:r>
              <a:rPr lang="en-US" sz="3199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| Atlanta, GA</a:t>
            </a:r>
            <a:endParaRPr lang="en-US" sz="3199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715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eal">
    <p:bg bwMode="gray">
      <p:bgPr>
        <a:solidFill>
          <a:schemeClr val="accent6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auto">
          <a:xfrm>
            <a:off x="-1" y="2"/>
            <a:ext cx="8299005" cy="6994524"/>
          </a:xfrm>
          <a:prstGeom prst="rect">
            <a:avLst/>
          </a:prstGeom>
          <a:solidFill>
            <a:schemeClr val="accent2">
              <a:alpha val="9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03238" y="449263"/>
            <a:ext cx="1552931" cy="33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4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228557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457112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685669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797566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157230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153612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2081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3199"/>
            </a:lvl1pPr>
            <a:lvl2pPr marL="531064" indent="-233150">
              <a:buClr>
                <a:schemeClr val="bg1"/>
              </a:buClr>
              <a:defRPr sz="2400"/>
            </a:lvl2pPr>
            <a:lvl3pPr marL="699450" indent="-168387">
              <a:buClr>
                <a:schemeClr val="bg1"/>
              </a:buClr>
              <a:tabLst/>
              <a:defRPr sz="2000"/>
            </a:lvl3pPr>
            <a:lvl4pPr marL="880789" indent="-181339">
              <a:buClr>
                <a:schemeClr val="bg1"/>
              </a:buClr>
              <a:defRPr/>
            </a:lvl4pPr>
            <a:lvl5pPr marL="1049175" indent="-168387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2081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3199"/>
            </a:lvl1pPr>
            <a:lvl2pPr marL="531064" indent="-233150">
              <a:buClr>
                <a:schemeClr val="bg1"/>
              </a:buClr>
              <a:defRPr sz="2400"/>
            </a:lvl2pPr>
            <a:lvl3pPr marL="699450" indent="-168387">
              <a:buClr>
                <a:schemeClr val="bg1"/>
              </a:buClr>
              <a:tabLst/>
              <a:defRPr sz="2000"/>
            </a:lvl3pPr>
            <a:lvl4pPr marL="880789" indent="-181339">
              <a:buClr>
                <a:schemeClr val="bg1"/>
              </a:buClr>
              <a:defRPr/>
            </a:lvl4pPr>
            <a:lvl5pPr marL="1049175" indent="-168387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4037373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914731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gray">
      <p:bgPr>
        <a:solidFill>
          <a:srgbClr val="D83B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r="76770"/>
          <a:stretch/>
        </p:blipFill>
        <p:spPr>
          <a:xfrm>
            <a:off x="10808292" y="0"/>
            <a:ext cx="1628183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639" y="1209974"/>
            <a:ext cx="10056812" cy="2744490"/>
          </a:xfrm>
          <a:noFill/>
        </p:spPr>
        <p:txBody>
          <a:bodyPr tIns="91440" bIns="91440" anchor="t" anchorCtr="0">
            <a:no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639" y="3954463"/>
            <a:ext cx="10058401" cy="1828800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7566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 bwMode="gray"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639" y="1209974"/>
            <a:ext cx="10056812" cy="3658890"/>
          </a:xfrm>
          <a:noFill/>
        </p:spPr>
        <p:txBody>
          <a:bodyPr tIns="91440" bIns="91440" anchor="t" anchorCtr="0">
            <a:no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r="76770"/>
          <a:stretch/>
        </p:blipFill>
        <p:spPr>
          <a:xfrm>
            <a:off x="10808292" y="0"/>
            <a:ext cx="162818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9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teal">
    <p:bg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-2" y="1958182"/>
            <a:ext cx="7924800" cy="3078162"/>
          </a:xfrm>
          <a:prstGeom prst="rect">
            <a:avLst/>
          </a:prstGeom>
          <a:solidFill>
            <a:schemeClr val="accent2">
              <a:alpha val="8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308600"/>
            <a:ext cx="7162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29587401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range">
    <p:bg>
      <p:bgPr>
        <a:solidFill>
          <a:srgbClr val="D83B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-2" y="1958182"/>
            <a:ext cx="7924800" cy="3078162"/>
          </a:xfrm>
          <a:prstGeom prst="rect">
            <a:avLst/>
          </a:prstGeom>
          <a:solidFill>
            <a:schemeClr val="accent1">
              <a:alpha val="8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308600"/>
            <a:ext cx="7162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9299432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lue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-2" y="1958182"/>
            <a:ext cx="7924800" cy="3078162"/>
          </a:xfrm>
          <a:prstGeom prst="rect">
            <a:avLst/>
          </a:prstGeom>
          <a:solidFill>
            <a:schemeClr val="bg2">
              <a:alpha val="8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308600"/>
            <a:ext cx="7162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95378077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gre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-2" y="1958182"/>
            <a:ext cx="7924800" cy="3078162"/>
          </a:xfrm>
          <a:prstGeom prst="rect">
            <a:avLst/>
          </a:prstGeom>
          <a:solidFill>
            <a:schemeClr val="bg1">
              <a:lumMod val="50000"/>
              <a:alpha val="8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308600"/>
            <a:ext cx="7162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0796310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7140511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ea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199408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225333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6549450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yellow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2986194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5374347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8829100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3" y="3145040"/>
            <a:ext cx="3291840" cy="7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6185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4027108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2">
    <p:bg>
      <p:bgPr>
        <a:solidFill>
          <a:srgbClr val="D83B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51554" b="19942"/>
          <a:stretch/>
        </p:blipFill>
        <p:spPr>
          <a:xfrm>
            <a:off x="0" y="4030663"/>
            <a:ext cx="124364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6532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465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38627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1256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60820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65285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8880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25682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88886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1137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3454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0FA-6132-43DF-8913-3F9A7D6360BB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90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Photo_Animated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ltGray">
          <a:xfrm>
            <a:off x="274638" y="1211264"/>
            <a:ext cx="8229601" cy="3657600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8332" y="6182441"/>
            <a:ext cx="1552931" cy="332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invGray">
          <a:xfrm>
            <a:off x="7589822" y="1"/>
            <a:ext cx="4846900" cy="699516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3" y="1211263"/>
            <a:ext cx="8229536" cy="1828800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040063"/>
            <a:ext cx="82311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457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4.5892E-6 L 1.31478E-6 -4.5892E-6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5" dur="9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2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9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/>
      <p:bldP spid="9" grpId="1"/>
      <p:bldP spid="9" grpId="2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/>
      <p:bldP spid="3" grpId="2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teal">
    <p:bg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-2" y="1958182"/>
            <a:ext cx="7924800" cy="3078162"/>
          </a:xfrm>
          <a:prstGeom prst="rect">
            <a:avLst/>
          </a:prstGeom>
          <a:solidFill>
            <a:schemeClr val="accent2">
              <a:alpha val="8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308600"/>
            <a:ext cx="7162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9946807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 bwMode="gray"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-3" y="1612233"/>
            <a:ext cx="12436478" cy="2911642"/>
          </a:xfrm>
          <a:prstGeom prst="rect">
            <a:avLst/>
          </a:prstGeom>
          <a:solidFill>
            <a:schemeClr val="accent6">
              <a:alpha val="7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/>
          <p:cNvSpPr txBox="1"/>
          <p:nvPr userDrawn="1"/>
        </p:nvSpPr>
        <p:spPr bwMode="white">
          <a:xfrm>
            <a:off x="229667" y="1856412"/>
            <a:ext cx="11887200" cy="1227586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599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</a:t>
            </a:r>
            <a:r>
              <a:rPr lang="en-US" sz="6599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Data Science Summit</a:t>
            </a:r>
            <a:endParaRPr lang="en-US" sz="6599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11" name="TextBox 10"/>
          <p:cNvSpPr txBox="1"/>
          <p:nvPr userDrawn="1"/>
        </p:nvSpPr>
        <p:spPr bwMode="white">
          <a:xfrm>
            <a:off x="278698" y="3423809"/>
            <a:ext cx="10195024" cy="803817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599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Sept 26 – 27</a:t>
            </a:r>
            <a:r>
              <a:rPr lang="en-US" sz="3599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| Atlanta, GA</a:t>
            </a:r>
            <a:endParaRPr lang="en-US" sz="3599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95254" y="489050"/>
            <a:ext cx="1552931" cy="33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3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ack">
    <p:bg bwMode="gray">
      <p:bgPr>
        <a:solidFill>
          <a:schemeClr val="accent6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 bwMode="auto">
          <a:xfrm>
            <a:off x="-1" y="2"/>
            <a:ext cx="8299005" cy="6994524"/>
          </a:xfrm>
          <a:prstGeom prst="rect">
            <a:avLst/>
          </a:prstGeom>
          <a:solidFill>
            <a:schemeClr val="accent6">
              <a:alpha val="9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 bwMode="white">
          <a:xfrm>
            <a:off x="274639" y="2023254"/>
            <a:ext cx="7467599" cy="1820734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399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</a:t>
            </a:r>
            <a:r>
              <a:rPr lang="en-US" sz="5399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Data </a:t>
            </a:r>
            <a:br>
              <a:rPr lang="en-US" sz="5399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</a:br>
            <a:r>
              <a:rPr lang="en-US" sz="5399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Science Summit</a:t>
            </a:r>
            <a:endParaRPr lang="en-US" sz="5399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03238" y="449263"/>
            <a:ext cx="1552931" cy="33266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white">
          <a:xfrm>
            <a:off x="292674" y="3972357"/>
            <a:ext cx="10195024" cy="747314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199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Sept 26 – 27</a:t>
            </a:r>
            <a:r>
              <a:rPr lang="en-US" sz="3199" baseline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 | Atlanta, GA</a:t>
            </a:r>
            <a:endParaRPr lang="en-US" sz="3199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188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eal">
    <p:bg bwMode="gray">
      <p:bgPr>
        <a:solidFill>
          <a:schemeClr val="accent6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auto">
          <a:xfrm>
            <a:off x="-1" y="2"/>
            <a:ext cx="8299005" cy="6994524"/>
          </a:xfrm>
          <a:prstGeom prst="rect">
            <a:avLst/>
          </a:prstGeom>
          <a:solidFill>
            <a:schemeClr val="accent2">
              <a:alpha val="9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03238" y="449263"/>
            <a:ext cx="1552931" cy="33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6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228557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457112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685669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6498180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6435319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2728207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2081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3199"/>
            </a:lvl1pPr>
            <a:lvl2pPr marL="531064" indent="-233150">
              <a:buClr>
                <a:schemeClr val="bg1"/>
              </a:buClr>
              <a:defRPr sz="2400"/>
            </a:lvl2pPr>
            <a:lvl3pPr marL="699450" indent="-168387">
              <a:buClr>
                <a:schemeClr val="bg1"/>
              </a:buClr>
              <a:tabLst/>
              <a:defRPr sz="2000"/>
            </a:lvl3pPr>
            <a:lvl4pPr marL="880789" indent="-181339">
              <a:buClr>
                <a:schemeClr val="bg1"/>
              </a:buClr>
              <a:defRPr/>
            </a:lvl4pPr>
            <a:lvl5pPr marL="1049175" indent="-168387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2081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bg1"/>
              </a:buClr>
              <a:buFont typeface="Arial" pitchFamily="34" charset="0"/>
              <a:buChar char="•"/>
              <a:defRPr sz="3199"/>
            </a:lvl1pPr>
            <a:lvl2pPr marL="531064" indent="-233150">
              <a:buClr>
                <a:schemeClr val="bg1"/>
              </a:buClr>
              <a:defRPr sz="2400"/>
            </a:lvl2pPr>
            <a:lvl3pPr marL="699450" indent="-168387">
              <a:buClr>
                <a:schemeClr val="bg1"/>
              </a:buClr>
              <a:tabLst/>
              <a:defRPr sz="2000"/>
            </a:lvl3pPr>
            <a:lvl4pPr marL="880789" indent="-181339">
              <a:buClr>
                <a:schemeClr val="bg1"/>
              </a:buClr>
              <a:defRPr/>
            </a:lvl4pPr>
            <a:lvl5pPr marL="1049175" indent="-168387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250533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763521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gray">
      <p:bgPr>
        <a:solidFill>
          <a:srgbClr val="D83B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r="76770"/>
          <a:stretch/>
        </p:blipFill>
        <p:spPr>
          <a:xfrm>
            <a:off x="10808292" y="0"/>
            <a:ext cx="1628183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639" y="1209974"/>
            <a:ext cx="10056812" cy="2744490"/>
          </a:xfrm>
          <a:noFill/>
        </p:spPr>
        <p:txBody>
          <a:bodyPr tIns="91440" bIns="91440" anchor="t" anchorCtr="0">
            <a:no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639" y="3954463"/>
            <a:ext cx="10058401" cy="1828800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3159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 bwMode="gray"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639" y="1209974"/>
            <a:ext cx="10056812" cy="3658890"/>
          </a:xfrm>
          <a:noFill/>
        </p:spPr>
        <p:txBody>
          <a:bodyPr tIns="91440" bIns="91440" anchor="t" anchorCtr="0">
            <a:no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r="76770"/>
          <a:stretch/>
        </p:blipFill>
        <p:spPr>
          <a:xfrm>
            <a:off x="10808292" y="0"/>
            <a:ext cx="162818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46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teal">
    <p:bg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-2" y="1958182"/>
            <a:ext cx="7924800" cy="3078162"/>
          </a:xfrm>
          <a:prstGeom prst="rect">
            <a:avLst/>
          </a:prstGeom>
          <a:solidFill>
            <a:schemeClr val="accent2">
              <a:alpha val="8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308600"/>
            <a:ext cx="7162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50644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range">
    <p:bg>
      <p:bgPr>
        <a:solidFill>
          <a:srgbClr val="D83B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-2" y="1958182"/>
            <a:ext cx="7924800" cy="3078162"/>
          </a:xfrm>
          <a:prstGeom prst="rect">
            <a:avLst/>
          </a:prstGeom>
          <a:solidFill>
            <a:schemeClr val="accent1">
              <a:alpha val="8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308600"/>
            <a:ext cx="7162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84375587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lue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-2" y="1958182"/>
            <a:ext cx="7924800" cy="3078162"/>
          </a:xfrm>
          <a:prstGeom prst="rect">
            <a:avLst/>
          </a:prstGeom>
          <a:solidFill>
            <a:schemeClr val="bg2">
              <a:alpha val="8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308600"/>
            <a:ext cx="7162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37508160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gre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41116" r="2514"/>
          <a:stretch/>
        </p:blipFill>
        <p:spPr>
          <a:xfrm rot="5400000">
            <a:off x="2713036" y="-2713036"/>
            <a:ext cx="7010400" cy="1243647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-2" y="1958182"/>
            <a:ext cx="7924800" cy="3078162"/>
          </a:xfrm>
          <a:prstGeom prst="rect">
            <a:avLst/>
          </a:prstGeom>
          <a:solidFill>
            <a:schemeClr val="bg1">
              <a:lumMod val="50000"/>
              <a:alpha val="8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308600"/>
            <a:ext cx="7162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57342764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13582312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ea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9650624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6472637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320240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yellow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0495862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9310104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1655303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9233" y="3145040"/>
            <a:ext cx="3291840" cy="7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05909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7258947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2">
    <p:bg>
      <p:bgPr>
        <a:solidFill>
          <a:srgbClr val="D83B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51554" b="19942"/>
          <a:stretch/>
        </p:blipFill>
        <p:spPr>
          <a:xfrm>
            <a:off x="0" y="4030663"/>
            <a:ext cx="124364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78654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Photo_Animated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8332" y="6182441"/>
            <a:ext cx="1552931" cy="332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invGray">
          <a:xfrm>
            <a:off x="7589822" y="1"/>
            <a:ext cx="4846900" cy="699516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3" y="1211263"/>
            <a:ext cx="8229536" cy="1828800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040063"/>
            <a:ext cx="82311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ltGray">
          <a:xfrm>
            <a:off x="274638" y="1211264"/>
            <a:ext cx="11658296" cy="3657600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7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4.5892E-6 L 1.31478E-6 -4.5892E-6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5" dur="9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2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9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9" grpId="2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/>
      <p:bldP spid="3" grpId="2"/>
      <p:bldP spid="8" grpId="0" animBg="1"/>
      <p:bldP spid="8" grpId="1" animBg="1"/>
      <p:bldP spid="8" grpId="2" animBg="1"/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23" y="749322"/>
            <a:ext cx="11306829" cy="66966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680" y="2383224"/>
            <a:ext cx="11275737" cy="421439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66">
                <a:solidFill>
                  <a:schemeClr val="bg1"/>
                </a:solidFill>
              </a:defRPr>
            </a:lvl1pPr>
            <a:lvl2pPr marL="647624" indent="0">
              <a:buClr>
                <a:schemeClr val="bg2"/>
              </a:buClr>
              <a:buSzPct val="100000"/>
              <a:buFontTx/>
              <a:buNone/>
              <a:defRPr sz="2040">
                <a:solidFill>
                  <a:schemeClr val="bg1"/>
                </a:solidFill>
              </a:defRPr>
            </a:lvl2pPr>
            <a:lvl3pPr marL="1234083" indent="0">
              <a:buClr>
                <a:schemeClr val="bg2"/>
              </a:buClr>
              <a:buSzPct val="100000"/>
              <a:buFontTx/>
              <a:buNone/>
              <a:defRPr sz="1813">
                <a:solidFill>
                  <a:schemeClr val="bg1"/>
                </a:solidFill>
              </a:defRPr>
            </a:lvl3pPr>
            <a:lvl4pPr marL="2011232" indent="-259050">
              <a:buClr>
                <a:schemeClr val="bg2"/>
              </a:buClr>
              <a:buFont typeface="Wingdings" panose="05000000000000000000" pitchFamily="2" charset="2"/>
              <a:buChar char="§"/>
              <a:defRPr sz="2040">
                <a:solidFill>
                  <a:schemeClr val="tx1"/>
                </a:solidFill>
              </a:defRPr>
            </a:lvl4pPr>
            <a:lvl5pPr marL="2399806" indent="-25905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64823" y="1340989"/>
            <a:ext cx="11306829" cy="595471"/>
          </a:xfrm>
        </p:spPr>
        <p:txBody>
          <a:bodyPr/>
          <a:lstStyle>
            <a:lvl1pPr marL="0" indent="0" algn="ctr">
              <a:buFontTx/>
              <a:buNone/>
              <a:defRPr sz="272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47624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34083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52182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140756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829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23" y="749322"/>
            <a:ext cx="11306829" cy="66966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680" y="2383224"/>
            <a:ext cx="11275737" cy="421439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66">
                <a:solidFill>
                  <a:schemeClr val="bg1"/>
                </a:solidFill>
              </a:defRPr>
            </a:lvl1pPr>
            <a:lvl2pPr marL="647624" indent="0">
              <a:buClr>
                <a:schemeClr val="bg2"/>
              </a:buClr>
              <a:buSzPct val="100000"/>
              <a:buFontTx/>
              <a:buNone/>
              <a:defRPr sz="2040">
                <a:solidFill>
                  <a:schemeClr val="bg1"/>
                </a:solidFill>
              </a:defRPr>
            </a:lvl2pPr>
            <a:lvl3pPr marL="1234083" indent="0">
              <a:buClr>
                <a:schemeClr val="bg2"/>
              </a:buClr>
              <a:buSzPct val="100000"/>
              <a:buFontTx/>
              <a:buNone/>
              <a:defRPr sz="1813">
                <a:solidFill>
                  <a:schemeClr val="bg1"/>
                </a:solidFill>
              </a:defRPr>
            </a:lvl3pPr>
            <a:lvl4pPr marL="2011232" indent="-259050">
              <a:buClr>
                <a:schemeClr val="bg2"/>
              </a:buClr>
              <a:buFont typeface="Wingdings" panose="05000000000000000000" pitchFamily="2" charset="2"/>
              <a:buChar char="§"/>
              <a:defRPr sz="2040">
                <a:solidFill>
                  <a:schemeClr val="tx1"/>
                </a:solidFill>
              </a:defRPr>
            </a:lvl4pPr>
            <a:lvl5pPr marL="2399806" indent="-25905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64823" y="1340989"/>
            <a:ext cx="11306829" cy="595471"/>
          </a:xfrm>
        </p:spPr>
        <p:txBody>
          <a:bodyPr/>
          <a:lstStyle>
            <a:lvl1pPr marL="0" indent="0" algn="ctr">
              <a:buFontTx/>
              <a:buNone/>
              <a:defRPr sz="272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47624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34083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52182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140756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990101" y="6552018"/>
            <a:ext cx="3131408" cy="28120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r" defTabSz="518099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7" b="1" i="0" kern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34980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436475" cy="6994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23" y="749322"/>
            <a:ext cx="11306829" cy="66966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369" y="2383223"/>
            <a:ext cx="11275737" cy="418587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66">
                <a:solidFill>
                  <a:schemeClr val="bg1"/>
                </a:solidFill>
              </a:defRPr>
            </a:lvl1pPr>
            <a:lvl2pPr marL="647624" indent="0">
              <a:buClr>
                <a:schemeClr val="bg2"/>
              </a:buClr>
              <a:buSzPct val="100000"/>
              <a:buFontTx/>
              <a:buNone/>
              <a:defRPr sz="2040">
                <a:solidFill>
                  <a:schemeClr val="bg1"/>
                </a:solidFill>
              </a:defRPr>
            </a:lvl2pPr>
            <a:lvl3pPr marL="1234083" indent="0">
              <a:buClr>
                <a:schemeClr val="bg2"/>
              </a:buClr>
              <a:buSzPct val="100000"/>
              <a:buFontTx/>
              <a:buNone/>
              <a:defRPr sz="2040">
                <a:solidFill>
                  <a:schemeClr val="bg1"/>
                </a:solidFill>
              </a:defRPr>
            </a:lvl3pPr>
            <a:lvl4pPr marL="2011232" indent="-259050">
              <a:buClr>
                <a:schemeClr val="bg2"/>
              </a:buClr>
              <a:buFont typeface="Wingdings" panose="05000000000000000000" pitchFamily="2" charset="2"/>
              <a:buChar char="§"/>
              <a:defRPr sz="2040">
                <a:solidFill>
                  <a:schemeClr val="tx1"/>
                </a:solidFill>
              </a:defRPr>
            </a:lvl4pPr>
            <a:lvl5pPr marL="2399806" indent="-25905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64823" y="1340989"/>
            <a:ext cx="11306829" cy="595471"/>
          </a:xfrm>
        </p:spPr>
        <p:txBody>
          <a:bodyPr/>
          <a:lstStyle>
            <a:lvl1pPr marL="0" indent="0" algn="ctr">
              <a:buFontTx/>
              <a:buNone/>
              <a:defRPr sz="272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47624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34083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52182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140756" indent="0" algn="ctr">
              <a:buFontTx/>
              <a:buNone/>
              <a:defRPr sz="3173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289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9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74.xml"/><Relationship Id="rId21" Type="http://schemas.openxmlformats.org/officeDocument/2006/relationships/slideLayout" Target="../slideLayouts/slideLayout92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8.xml"/><Relationship Id="rId25" Type="http://schemas.openxmlformats.org/officeDocument/2006/relationships/slideLayout" Target="../slideLayouts/slideLayout96.xml"/><Relationship Id="rId2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87.xml"/><Relationship Id="rId20" Type="http://schemas.openxmlformats.org/officeDocument/2006/relationships/slideLayout" Target="../slideLayouts/slideLayout91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24" Type="http://schemas.openxmlformats.org/officeDocument/2006/relationships/slideLayout" Target="../slideLayouts/slideLayout95.xml"/><Relationship Id="rId5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6.xml"/><Relationship Id="rId23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90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9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2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slideLayout" Target="../slideLayouts/slideLayout122.xml"/><Relationship Id="rId7" Type="http://schemas.openxmlformats.org/officeDocument/2006/relationships/theme" Target="../theme/theme8.xml"/><Relationship Id="rId2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8" r:id="rId2"/>
    <p:sldLayoutId id="2147484480" r:id="rId3"/>
    <p:sldLayoutId id="2147484481" r:id="rId4"/>
    <p:sldLayoutId id="2147484482" r:id="rId5"/>
    <p:sldLayoutId id="2147484483" r:id="rId6"/>
    <p:sldLayoutId id="2147484484" r:id="rId7"/>
    <p:sldLayoutId id="2147484485" r:id="rId8"/>
    <p:sldLayoutId id="2147484486" r:id="rId9"/>
    <p:sldLayoutId id="2147484487" r:id="rId10"/>
    <p:sldLayoutId id="2147484488" r:id="rId11"/>
    <p:sldLayoutId id="2147484489" r:id="rId12"/>
    <p:sldLayoutId id="2147484490" r:id="rId13"/>
    <p:sldLayoutId id="2147484491" r:id="rId14"/>
    <p:sldLayoutId id="2147484492" r:id="rId15"/>
    <p:sldLayoutId id="2147484493" r:id="rId16"/>
    <p:sldLayoutId id="2147484494" r:id="rId1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6" r:id="rId1"/>
    <p:sldLayoutId id="2147484498" r:id="rId2"/>
    <p:sldLayoutId id="2147484500" r:id="rId3"/>
    <p:sldLayoutId id="2147484501" r:id="rId4"/>
    <p:sldLayoutId id="2147484502" r:id="rId5"/>
    <p:sldLayoutId id="2147484503" r:id="rId6"/>
    <p:sldLayoutId id="2147484504" r:id="rId7"/>
    <p:sldLayoutId id="2147484505" r:id="rId8"/>
    <p:sldLayoutId id="2147484506" r:id="rId9"/>
    <p:sldLayoutId id="2147484507" r:id="rId10"/>
    <p:sldLayoutId id="2147484508" r:id="rId11"/>
    <p:sldLayoutId id="2147484509" r:id="rId12"/>
    <p:sldLayoutId id="2147484510" r:id="rId13"/>
    <p:sldLayoutId id="2147484511" r:id="rId14"/>
    <p:sldLayoutId id="2147484512" r:id="rId15"/>
    <p:sldLayoutId id="2147484513" r:id="rId16"/>
    <p:sldLayoutId id="2147484514" r:id="rId1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77084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16" r:id="rId1"/>
    <p:sldLayoutId id="2147484517" r:id="rId2"/>
    <p:sldLayoutId id="2147484518" r:id="rId3"/>
    <p:sldLayoutId id="2147484519" r:id="rId4"/>
    <p:sldLayoutId id="2147484520" r:id="rId5"/>
    <p:sldLayoutId id="2147484521" r:id="rId6"/>
    <p:sldLayoutId id="2147484522" r:id="rId7"/>
    <p:sldLayoutId id="2147484523" r:id="rId8"/>
    <p:sldLayoutId id="2147484524" r:id="rId9"/>
    <p:sldLayoutId id="2147484525" r:id="rId10"/>
    <p:sldLayoutId id="2147484526" r:id="rId11"/>
    <p:sldLayoutId id="2147484527" r:id="rId12"/>
    <p:sldLayoutId id="2147484528" r:id="rId13"/>
    <p:sldLayoutId id="2147484529" r:id="rId14"/>
    <p:sldLayoutId id="2147484530" r:id="rId15"/>
    <p:sldLayoutId id="2147484531" r:id="rId16"/>
    <p:sldLayoutId id="2147484532" r:id="rId17"/>
    <p:sldLayoutId id="2147484533" r:id="rId18"/>
    <p:sldLayoutId id="2147484534" r:id="rId19"/>
    <p:sldLayoutId id="2147484535" r:id="rId20"/>
    <p:sldLayoutId id="2147484536" r:id="rId21"/>
    <p:sldLayoutId id="2147484537" r:id="rId22"/>
    <p:sldLayoutId id="2147484538" r:id="rId23"/>
    <p:sldLayoutId id="2147484539" r:id="rId24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B00FA-6132-43DF-8913-3F9A7D6360BB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784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1" r:id="rId1"/>
    <p:sldLayoutId id="2147484632" r:id="rId2"/>
    <p:sldLayoutId id="2147484633" r:id="rId3"/>
    <p:sldLayoutId id="2147484634" r:id="rId4"/>
    <p:sldLayoutId id="2147484635" r:id="rId5"/>
    <p:sldLayoutId id="2147484636" r:id="rId6"/>
    <p:sldLayoutId id="2147484637" r:id="rId7"/>
    <p:sldLayoutId id="2147484638" r:id="rId8"/>
    <p:sldLayoutId id="2147484639" r:id="rId9"/>
    <p:sldLayoutId id="2147484640" r:id="rId10"/>
    <p:sldLayoutId id="2147484641" r:id="rId11"/>
    <p:sldLayoutId id="2147484642" r:id="rId12"/>
    <p:sldLayoutId id="2147484704" r:id="rId13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10248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44" r:id="rId1"/>
    <p:sldLayoutId id="2147484645" r:id="rId2"/>
    <p:sldLayoutId id="2147484646" r:id="rId3"/>
    <p:sldLayoutId id="2147484647" r:id="rId4"/>
    <p:sldLayoutId id="2147484648" r:id="rId5"/>
    <p:sldLayoutId id="2147484649" r:id="rId6"/>
    <p:sldLayoutId id="2147484650" r:id="rId7"/>
    <p:sldLayoutId id="2147484651" r:id="rId8"/>
    <p:sldLayoutId id="2147484652" r:id="rId9"/>
    <p:sldLayoutId id="2147484653" r:id="rId10"/>
    <p:sldLayoutId id="2147484654" r:id="rId11"/>
    <p:sldLayoutId id="2147484655" r:id="rId12"/>
    <p:sldLayoutId id="2147484656" r:id="rId13"/>
    <p:sldLayoutId id="2147484657" r:id="rId14"/>
    <p:sldLayoutId id="2147484658" r:id="rId15"/>
    <p:sldLayoutId id="2147484659" r:id="rId16"/>
    <p:sldLayoutId id="2147484660" r:id="rId17"/>
    <p:sldLayoutId id="2147484661" r:id="rId18"/>
    <p:sldLayoutId id="2147484662" r:id="rId19"/>
    <p:sldLayoutId id="2147484663" r:id="rId20"/>
    <p:sldLayoutId id="2147484664" r:id="rId21"/>
    <p:sldLayoutId id="2147484665" r:id="rId22"/>
    <p:sldLayoutId id="2147484666" r:id="rId23"/>
    <p:sldLayoutId id="2147484667" r:id="rId24"/>
    <p:sldLayoutId id="2147484668" r:id="rId25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66405" y="740603"/>
            <a:ext cx="11303667" cy="669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86419" y="2269144"/>
            <a:ext cx="11276031" cy="4428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064453" y="6608183"/>
            <a:ext cx="363849" cy="18312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963" kern="1200" smtClean="0">
                <a:solidFill>
                  <a:schemeClr val="accent4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1190" cap="none" baseline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endParaRPr lang="en-US" sz="1190" cap="none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1508121" y="6647998"/>
            <a:ext cx="661336" cy="122141"/>
            <a:chOff x="677492" y="-1417931"/>
            <a:chExt cx="3154606" cy="582700"/>
          </a:xfrm>
        </p:grpSpPr>
        <p:sp>
          <p:nvSpPr>
            <p:cNvPr id="6" name="Freeform 5"/>
            <p:cNvSpPr>
              <a:spLocks noEditPoints="1"/>
            </p:cNvSpPr>
            <p:nvPr userDrawn="1"/>
          </p:nvSpPr>
          <p:spPr bwMode="auto">
            <a:xfrm>
              <a:off x="3761772" y="-980905"/>
              <a:ext cx="70326" cy="68652"/>
            </a:xfrm>
            <a:custGeom>
              <a:avLst/>
              <a:gdLst>
                <a:gd name="T0" fmla="*/ 36 w 87"/>
                <a:gd name="T1" fmla="*/ 37 h 83"/>
                <a:gd name="T2" fmla="*/ 36 w 87"/>
                <a:gd name="T3" fmla="*/ 26 h 83"/>
                <a:gd name="T4" fmla="*/ 43 w 87"/>
                <a:gd name="T5" fmla="*/ 26 h 83"/>
                <a:gd name="T6" fmla="*/ 52 w 87"/>
                <a:gd name="T7" fmla="*/ 31 h 83"/>
                <a:gd name="T8" fmla="*/ 45 w 87"/>
                <a:gd name="T9" fmla="*/ 37 h 83"/>
                <a:gd name="T10" fmla="*/ 36 w 87"/>
                <a:gd name="T11" fmla="*/ 37 h 83"/>
                <a:gd name="T12" fmla="*/ 36 w 87"/>
                <a:gd name="T13" fmla="*/ 45 h 83"/>
                <a:gd name="T14" fmla="*/ 41 w 87"/>
                <a:gd name="T15" fmla="*/ 45 h 83"/>
                <a:gd name="T16" fmla="*/ 52 w 87"/>
                <a:gd name="T17" fmla="*/ 63 h 83"/>
                <a:gd name="T18" fmla="*/ 63 w 87"/>
                <a:gd name="T19" fmla="*/ 63 h 83"/>
                <a:gd name="T20" fmla="*/ 52 w 87"/>
                <a:gd name="T21" fmla="*/ 44 h 83"/>
                <a:gd name="T22" fmla="*/ 63 w 87"/>
                <a:gd name="T23" fmla="*/ 32 h 83"/>
                <a:gd name="T24" fmla="*/ 44 w 87"/>
                <a:gd name="T25" fmla="*/ 19 h 83"/>
                <a:gd name="T26" fmla="*/ 26 w 87"/>
                <a:gd name="T27" fmla="*/ 19 h 83"/>
                <a:gd name="T28" fmla="*/ 26 w 87"/>
                <a:gd name="T29" fmla="*/ 63 h 83"/>
                <a:gd name="T30" fmla="*/ 36 w 87"/>
                <a:gd name="T31" fmla="*/ 63 h 83"/>
                <a:gd name="T32" fmla="*/ 36 w 87"/>
                <a:gd name="T33" fmla="*/ 45 h 83"/>
                <a:gd name="T34" fmla="*/ 87 w 87"/>
                <a:gd name="T35" fmla="*/ 41 h 83"/>
                <a:gd name="T36" fmla="*/ 44 w 87"/>
                <a:gd name="T37" fmla="*/ 0 h 83"/>
                <a:gd name="T38" fmla="*/ 0 w 87"/>
                <a:gd name="T39" fmla="*/ 41 h 83"/>
                <a:gd name="T40" fmla="*/ 44 w 87"/>
                <a:gd name="T41" fmla="*/ 83 h 83"/>
                <a:gd name="T42" fmla="*/ 87 w 87"/>
                <a:gd name="T43" fmla="*/ 41 h 83"/>
                <a:gd name="T44" fmla="*/ 74 w 87"/>
                <a:gd name="T45" fmla="*/ 41 h 83"/>
                <a:gd name="T46" fmla="*/ 44 w 87"/>
                <a:gd name="T47" fmla="*/ 73 h 83"/>
                <a:gd name="T48" fmla="*/ 44 w 87"/>
                <a:gd name="T49" fmla="*/ 73 h 83"/>
                <a:gd name="T50" fmla="*/ 13 w 87"/>
                <a:gd name="T51" fmla="*/ 41 h 83"/>
                <a:gd name="T52" fmla="*/ 44 w 87"/>
                <a:gd name="T53" fmla="*/ 9 h 83"/>
                <a:gd name="T54" fmla="*/ 74 w 87"/>
                <a:gd name="T5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" h="83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40"/>
            </a:p>
          </p:txBody>
        </p:sp>
        <p:sp>
          <p:nvSpPr>
            <p:cNvPr id="7" name="Freeform 6"/>
            <p:cNvSpPr>
              <a:spLocks noEditPoints="1"/>
            </p:cNvSpPr>
            <p:nvPr userDrawn="1"/>
          </p:nvSpPr>
          <p:spPr bwMode="auto">
            <a:xfrm>
              <a:off x="1700563" y="-1309093"/>
              <a:ext cx="2039443" cy="385118"/>
            </a:xfrm>
            <a:custGeom>
              <a:avLst/>
              <a:gdLst>
                <a:gd name="T0" fmla="*/ 1048 w 2520"/>
                <a:gd name="T1" fmla="*/ 0 h 472"/>
                <a:gd name="T2" fmla="*/ 1048 w 2520"/>
                <a:gd name="T3" fmla="*/ 472 h 472"/>
                <a:gd name="T4" fmla="*/ 1181 w 2520"/>
                <a:gd name="T5" fmla="*/ 472 h 472"/>
                <a:gd name="T6" fmla="*/ 1181 w 2520"/>
                <a:gd name="T7" fmla="*/ 0 h 472"/>
                <a:gd name="T8" fmla="*/ 1048 w 2520"/>
                <a:gd name="T9" fmla="*/ 0 h 472"/>
                <a:gd name="T10" fmla="*/ 0 w 2520"/>
                <a:gd name="T11" fmla="*/ 0 h 472"/>
                <a:gd name="T12" fmla="*/ 0 w 2520"/>
                <a:gd name="T13" fmla="*/ 472 h 472"/>
                <a:gd name="T14" fmla="*/ 134 w 2520"/>
                <a:gd name="T15" fmla="*/ 472 h 472"/>
                <a:gd name="T16" fmla="*/ 134 w 2520"/>
                <a:gd name="T17" fmla="*/ 105 h 472"/>
                <a:gd name="T18" fmla="*/ 239 w 2520"/>
                <a:gd name="T19" fmla="*/ 106 h 472"/>
                <a:gd name="T20" fmla="*/ 314 w 2520"/>
                <a:gd name="T21" fmla="*/ 132 h 472"/>
                <a:gd name="T22" fmla="*/ 344 w 2520"/>
                <a:gd name="T23" fmla="*/ 257 h 472"/>
                <a:gd name="T24" fmla="*/ 344 w 2520"/>
                <a:gd name="T25" fmla="*/ 472 h 472"/>
                <a:gd name="T26" fmla="*/ 474 w 2520"/>
                <a:gd name="T27" fmla="*/ 472 h 472"/>
                <a:gd name="T28" fmla="*/ 474 w 2520"/>
                <a:gd name="T29" fmla="*/ 211 h 472"/>
                <a:gd name="T30" fmla="*/ 239 w 2520"/>
                <a:gd name="T31" fmla="*/ 0 h 472"/>
                <a:gd name="T32" fmla="*/ 0 w 2520"/>
                <a:gd name="T33" fmla="*/ 0 h 472"/>
                <a:gd name="T34" fmla="*/ 1262 w 2520"/>
                <a:gd name="T35" fmla="*/ 0 h 472"/>
                <a:gd name="T36" fmla="*/ 1262 w 2520"/>
                <a:gd name="T37" fmla="*/ 472 h 472"/>
                <a:gd name="T38" fmla="*/ 1479 w 2520"/>
                <a:gd name="T39" fmla="*/ 472 h 472"/>
                <a:gd name="T40" fmla="*/ 1672 w 2520"/>
                <a:gd name="T41" fmla="*/ 410 h 472"/>
                <a:gd name="T42" fmla="*/ 1719 w 2520"/>
                <a:gd name="T43" fmla="*/ 242 h 472"/>
                <a:gd name="T44" fmla="*/ 1676 w 2520"/>
                <a:gd name="T45" fmla="*/ 79 h 472"/>
                <a:gd name="T46" fmla="*/ 1449 w 2520"/>
                <a:gd name="T47" fmla="*/ 0 h 472"/>
                <a:gd name="T48" fmla="*/ 1262 w 2520"/>
                <a:gd name="T49" fmla="*/ 0 h 472"/>
                <a:gd name="T50" fmla="*/ 1395 w 2520"/>
                <a:gd name="T51" fmla="*/ 103 h 472"/>
                <a:gd name="T52" fmla="*/ 1452 w 2520"/>
                <a:gd name="T53" fmla="*/ 103 h 472"/>
                <a:gd name="T54" fmla="*/ 1589 w 2520"/>
                <a:gd name="T55" fmla="*/ 237 h 472"/>
                <a:gd name="T56" fmla="*/ 1452 w 2520"/>
                <a:gd name="T57" fmla="*/ 372 h 472"/>
                <a:gd name="T58" fmla="*/ 1395 w 2520"/>
                <a:gd name="T59" fmla="*/ 372 h 472"/>
                <a:gd name="T60" fmla="*/ 1395 w 2520"/>
                <a:gd name="T61" fmla="*/ 103 h 472"/>
                <a:gd name="T62" fmla="*/ 856 w 2520"/>
                <a:gd name="T63" fmla="*/ 0 h 472"/>
                <a:gd name="T64" fmla="*/ 745 w 2520"/>
                <a:gd name="T65" fmla="*/ 374 h 472"/>
                <a:gd name="T66" fmla="*/ 638 w 2520"/>
                <a:gd name="T67" fmla="*/ 0 h 472"/>
                <a:gd name="T68" fmla="*/ 494 w 2520"/>
                <a:gd name="T69" fmla="*/ 0 h 472"/>
                <a:gd name="T70" fmla="*/ 646 w 2520"/>
                <a:gd name="T71" fmla="*/ 472 h 472"/>
                <a:gd name="T72" fmla="*/ 838 w 2520"/>
                <a:gd name="T73" fmla="*/ 472 h 472"/>
                <a:gd name="T74" fmla="*/ 992 w 2520"/>
                <a:gd name="T75" fmla="*/ 0 h 472"/>
                <a:gd name="T76" fmla="*/ 856 w 2520"/>
                <a:gd name="T77" fmla="*/ 0 h 472"/>
                <a:gd name="T78" fmla="*/ 1781 w 2520"/>
                <a:gd name="T79" fmla="*/ 472 h 472"/>
                <a:gd name="T80" fmla="*/ 1915 w 2520"/>
                <a:gd name="T81" fmla="*/ 472 h 472"/>
                <a:gd name="T82" fmla="*/ 1915 w 2520"/>
                <a:gd name="T83" fmla="*/ 0 h 472"/>
                <a:gd name="T84" fmla="*/ 1781 w 2520"/>
                <a:gd name="T85" fmla="*/ 0 h 472"/>
                <a:gd name="T86" fmla="*/ 1781 w 2520"/>
                <a:gd name="T87" fmla="*/ 472 h 472"/>
                <a:gd name="T88" fmla="*/ 2155 w 2520"/>
                <a:gd name="T89" fmla="*/ 1 h 472"/>
                <a:gd name="T90" fmla="*/ 1969 w 2520"/>
                <a:gd name="T91" fmla="*/ 472 h 472"/>
                <a:gd name="T92" fmla="*/ 2100 w 2520"/>
                <a:gd name="T93" fmla="*/ 472 h 472"/>
                <a:gd name="T94" fmla="*/ 2130 w 2520"/>
                <a:gd name="T95" fmla="*/ 389 h 472"/>
                <a:gd name="T96" fmla="*/ 2350 w 2520"/>
                <a:gd name="T97" fmla="*/ 389 h 472"/>
                <a:gd name="T98" fmla="*/ 2378 w 2520"/>
                <a:gd name="T99" fmla="*/ 472 h 472"/>
                <a:gd name="T100" fmla="*/ 2520 w 2520"/>
                <a:gd name="T101" fmla="*/ 472 h 472"/>
                <a:gd name="T102" fmla="*/ 2333 w 2520"/>
                <a:gd name="T103" fmla="*/ 1 h 472"/>
                <a:gd name="T104" fmla="*/ 2155 w 2520"/>
                <a:gd name="T105" fmla="*/ 1 h 472"/>
                <a:gd name="T106" fmla="*/ 2241 w 2520"/>
                <a:gd name="T107" fmla="*/ 87 h 472"/>
                <a:gd name="T108" fmla="*/ 2322 w 2520"/>
                <a:gd name="T109" fmla="*/ 307 h 472"/>
                <a:gd name="T110" fmla="*/ 2158 w 2520"/>
                <a:gd name="T111" fmla="*/ 307 h 472"/>
                <a:gd name="T112" fmla="*/ 2241 w 2520"/>
                <a:gd name="T113" fmla="*/ 8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20" h="472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40"/>
            </a:p>
          </p:txBody>
        </p:sp>
        <p:sp>
          <p:nvSpPr>
            <p:cNvPr id="8" name="Freeform 7"/>
            <p:cNvSpPr>
              <a:spLocks noEditPoints="1"/>
            </p:cNvSpPr>
            <p:nvPr userDrawn="1"/>
          </p:nvSpPr>
          <p:spPr bwMode="auto">
            <a:xfrm>
              <a:off x="677492" y="-1417931"/>
              <a:ext cx="877396" cy="582700"/>
            </a:xfrm>
            <a:custGeom>
              <a:avLst/>
              <a:gdLst>
                <a:gd name="T0" fmla="*/ 405 w 1086"/>
                <a:gd name="T1" fmla="*/ 214 h 718"/>
                <a:gd name="T2" fmla="*/ 405 w 1086"/>
                <a:gd name="T3" fmla="*/ 149 h 718"/>
                <a:gd name="T4" fmla="*/ 424 w 1086"/>
                <a:gd name="T5" fmla="*/ 148 h 718"/>
                <a:gd name="T6" fmla="*/ 719 w 1086"/>
                <a:gd name="T7" fmla="*/ 301 h 718"/>
                <a:gd name="T8" fmla="*/ 458 w 1086"/>
                <a:gd name="T9" fmla="*/ 476 h 718"/>
                <a:gd name="T10" fmla="*/ 405 w 1086"/>
                <a:gd name="T11" fmla="*/ 467 h 718"/>
                <a:gd name="T12" fmla="*/ 405 w 1086"/>
                <a:gd name="T13" fmla="*/ 270 h 718"/>
                <a:gd name="T14" fmla="*/ 530 w 1086"/>
                <a:gd name="T15" fmla="*/ 378 h 718"/>
                <a:gd name="T16" fmla="*/ 622 w 1086"/>
                <a:gd name="T17" fmla="*/ 300 h 718"/>
                <a:gd name="T18" fmla="*/ 441 w 1086"/>
                <a:gd name="T19" fmla="*/ 212 h 718"/>
                <a:gd name="T20" fmla="*/ 405 w 1086"/>
                <a:gd name="T21" fmla="*/ 214 h 718"/>
                <a:gd name="T22" fmla="*/ 405 w 1086"/>
                <a:gd name="T23" fmla="*/ 0 h 718"/>
                <a:gd name="T24" fmla="*/ 405 w 1086"/>
                <a:gd name="T25" fmla="*/ 97 h 718"/>
                <a:gd name="T26" fmla="*/ 424 w 1086"/>
                <a:gd name="T27" fmla="*/ 95 h 718"/>
                <a:gd name="T28" fmla="*/ 832 w 1086"/>
                <a:gd name="T29" fmla="*/ 298 h 718"/>
                <a:gd name="T30" fmla="*/ 455 w 1086"/>
                <a:gd name="T31" fmla="*/ 523 h 718"/>
                <a:gd name="T32" fmla="*/ 405 w 1086"/>
                <a:gd name="T33" fmla="*/ 518 h 718"/>
                <a:gd name="T34" fmla="*/ 405 w 1086"/>
                <a:gd name="T35" fmla="*/ 578 h 718"/>
                <a:gd name="T36" fmla="*/ 447 w 1086"/>
                <a:gd name="T37" fmla="*/ 581 h 718"/>
                <a:gd name="T38" fmla="*/ 881 w 1086"/>
                <a:gd name="T39" fmla="*/ 381 h 718"/>
                <a:gd name="T40" fmla="*/ 1004 w 1086"/>
                <a:gd name="T41" fmla="*/ 456 h 718"/>
                <a:gd name="T42" fmla="*/ 449 w 1086"/>
                <a:gd name="T43" fmla="*/ 636 h 718"/>
                <a:gd name="T44" fmla="*/ 405 w 1086"/>
                <a:gd name="T45" fmla="*/ 634 h 718"/>
                <a:gd name="T46" fmla="*/ 405 w 1086"/>
                <a:gd name="T47" fmla="*/ 718 h 718"/>
                <a:gd name="T48" fmla="*/ 1086 w 1086"/>
                <a:gd name="T49" fmla="*/ 718 h 718"/>
                <a:gd name="T50" fmla="*/ 1086 w 1086"/>
                <a:gd name="T51" fmla="*/ 0 h 718"/>
                <a:gd name="T52" fmla="*/ 405 w 1086"/>
                <a:gd name="T53" fmla="*/ 0 h 718"/>
                <a:gd name="T54" fmla="*/ 405 w 1086"/>
                <a:gd name="T55" fmla="*/ 467 h 718"/>
                <a:gd name="T56" fmla="*/ 405 w 1086"/>
                <a:gd name="T57" fmla="*/ 518 h 718"/>
                <a:gd name="T58" fmla="*/ 194 w 1086"/>
                <a:gd name="T59" fmla="*/ 317 h 718"/>
                <a:gd name="T60" fmla="*/ 405 w 1086"/>
                <a:gd name="T61" fmla="*/ 214 h 718"/>
                <a:gd name="T62" fmla="*/ 405 w 1086"/>
                <a:gd name="T63" fmla="*/ 270 h 718"/>
                <a:gd name="T64" fmla="*/ 405 w 1086"/>
                <a:gd name="T65" fmla="*/ 270 h 718"/>
                <a:gd name="T66" fmla="*/ 281 w 1086"/>
                <a:gd name="T67" fmla="*/ 327 h 718"/>
                <a:gd name="T68" fmla="*/ 405 w 1086"/>
                <a:gd name="T69" fmla="*/ 467 h 718"/>
                <a:gd name="T70" fmla="*/ 111 w 1086"/>
                <a:gd name="T71" fmla="*/ 309 h 718"/>
                <a:gd name="T72" fmla="*/ 405 w 1086"/>
                <a:gd name="T73" fmla="*/ 149 h 718"/>
                <a:gd name="T74" fmla="*/ 405 w 1086"/>
                <a:gd name="T75" fmla="*/ 97 h 718"/>
                <a:gd name="T76" fmla="*/ 0 w 1086"/>
                <a:gd name="T77" fmla="*/ 298 h 718"/>
                <a:gd name="T78" fmla="*/ 405 w 1086"/>
                <a:gd name="T79" fmla="*/ 634 h 718"/>
                <a:gd name="T80" fmla="*/ 405 w 1086"/>
                <a:gd name="T81" fmla="*/ 578 h 718"/>
                <a:gd name="T82" fmla="*/ 111 w 1086"/>
                <a:gd name="T83" fmla="*/ 309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6" h="718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40"/>
            </a:p>
          </p:txBody>
        </p:sp>
      </p:grpSp>
    </p:spTree>
    <p:extLst>
      <p:ext uri="{BB962C8B-B14F-4D97-AF65-F5344CB8AC3E}">
        <p14:creationId xmlns:p14="http://schemas.microsoft.com/office/powerpoint/2010/main" val="215369974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671" r:id="rId1"/>
    <p:sldLayoutId id="2147484672" r:id="rId2"/>
    <p:sldLayoutId id="2147484673" r:id="rId3"/>
    <p:sldLayoutId id="2147484674" r:id="rId4"/>
    <p:sldLayoutId id="2147484675" r:id="rId5"/>
    <p:sldLayoutId id="2147484676" r:id="rId6"/>
    <p:sldLayoutId id="2147484677" r:id="rId7"/>
    <p:sldLayoutId id="2147484678" r:id="rId8"/>
    <p:sldLayoutId id="2147484679" r:id="rId9"/>
    <p:sldLayoutId id="2147484680" r:id="rId10"/>
    <p:sldLayoutId id="214748468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408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26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626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626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626" b="1">
          <a:solidFill>
            <a:srgbClr val="73B900"/>
          </a:solidFill>
          <a:latin typeface="Arial" charset="0"/>
        </a:defRPr>
      </a:lvl5pPr>
      <a:lvl6pPr marL="518099" algn="l" rtl="0" eaLnBrk="1" fontAlgn="base" hangingPunct="1">
        <a:spcBef>
          <a:spcPct val="0"/>
        </a:spcBef>
        <a:spcAft>
          <a:spcPct val="0"/>
        </a:spcAft>
        <a:defRPr sz="3626" b="1">
          <a:solidFill>
            <a:srgbClr val="73B900"/>
          </a:solidFill>
          <a:latin typeface="Arial" charset="0"/>
        </a:defRPr>
      </a:lvl6pPr>
      <a:lvl7pPr marL="1036198" algn="l" rtl="0" eaLnBrk="1" fontAlgn="base" hangingPunct="1">
        <a:spcBef>
          <a:spcPct val="0"/>
        </a:spcBef>
        <a:spcAft>
          <a:spcPct val="0"/>
        </a:spcAft>
        <a:defRPr sz="3626" b="1">
          <a:solidFill>
            <a:srgbClr val="73B900"/>
          </a:solidFill>
          <a:latin typeface="Arial" charset="0"/>
        </a:defRPr>
      </a:lvl7pPr>
      <a:lvl8pPr marL="1554297" algn="l" rtl="0" eaLnBrk="1" fontAlgn="base" hangingPunct="1">
        <a:spcBef>
          <a:spcPct val="0"/>
        </a:spcBef>
        <a:spcAft>
          <a:spcPct val="0"/>
        </a:spcAft>
        <a:defRPr sz="3626" b="1">
          <a:solidFill>
            <a:srgbClr val="73B900"/>
          </a:solidFill>
          <a:latin typeface="Arial" charset="0"/>
        </a:defRPr>
      </a:lvl8pPr>
      <a:lvl9pPr marL="2072396" algn="l" rtl="0" eaLnBrk="1" fontAlgn="base" hangingPunct="1">
        <a:spcBef>
          <a:spcPct val="0"/>
        </a:spcBef>
        <a:spcAft>
          <a:spcPct val="0"/>
        </a:spcAft>
        <a:defRPr sz="3626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1020"/>
        </a:spcBef>
        <a:spcAft>
          <a:spcPts val="1020"/>
        </a:spcAft>
        <a:buClr>
          <a:schemeClr val="bg2"/>
        </a:buClr>
        <a:buSzPct val="100000"/>
        <a:buFontTx/>
        <a:buNone/>
        <a:defRPr sz="2266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647624" indent="0" algn="l" rtl="0" fontAlgn="base">
        <a:lnSpc>
          <a:spcPct val="90000"/>
        </a:lnSpc>
        <a:spcBef>
          <a:spcPts val="1020"/>
        </a:spcBef>
        <a:spcAft>
          <a:spcPts val="1020"/>
        </a:spcAft>
        <a:buClr>
          <a:schemeClr val="bg2"/>
        </a:buClr>
        <a:buSzPct val="100000"/>
        <a:buFontTx/>
        <a:buNone/>
        <a:defRPr sz="2040" b="0">
          <a:solidFill>
            <a:schemeClr val="bg1"/>
          </a:solidFill>
          <a:latin typeface="Trebuchet MS" pitchFamily="34" charset="0"/>
        </a:defRPr>
      </a:lvl2pPr>
      <a:lvl3pPr marL="1234083" indent="0" algn="l" rtl="0" fontAlgn="base">
        <a:lnSpc>
          <a:spcPct val="90000"/>
        </a:lnSpc>
        <a:spcBef>
          <a:spcPts val="1020"/>
        </a:spcBef>
        <a:spcAft>
          <a:spcPts val="1020"/>
        </a:spcAft>
        <a:buClr>
          <a:schemeClr val="bg2"/>
        </a:buClr>
        <a:buSzPct val="100000"/>
        <a:buFontTx/>
        <a:buNone/>
        <a:defRPr sz="1813" b="0">
          <a:solidFill>
            <a:schemeClr val="bg1"/>
          </a:solidFill>
          <a:latin typeface="Trebuchet MS" pitchFamily="34" charset="0"/>
        </a:defRPr>
      </a:lvl3pPr>
      <a:lvl4pPr marL="2011232" indent="-259050" algn="l" rtl="0" fontAlgn="base">
        <a:spcBef>
          <a:spcPct val="20000"/>
        </a:spcBef>
        <a:spcAft>
          <a:spcPct val="0"/>
        </a:spcAft>
        <a:buChar char="–"/>
        <a:defRPr sz="2266">
          <a:solidFill>
            <a:schemeClr val="bg1"/>
          </a:solidFill>
          <a:latin typeface="+mn-lt"/>
        </a:defRPr>
      </a:lvl4pPr>
      <a:lvl5pPr marL="2399806" indent="-259050" algn="l" rtl="0" fontAlgn="base">
        <a:spcBef>
          <a:spcPct val="20000"/>
        </a:spcBef>
        <a:spcAft>
          <a:spcPct val="0"/>
        </a:spcAft>
        <a:buChar char="»"/>
        <a:defRPr sz="2266">
          <a:solidFill>
            <a:schemeClr val="bg1"/>
          </a:solidFill>
          <a:latin typeface="+mn-lt"/>
        </a:defRPr>
      </a:lvl5pPr>
      <a:lvl6pPr marL="2917905" indent="-259050" algn="l" rtl="0" eaLnBrk="1" fontAlgn="base" hangingPunct="1">
        <a:spcBef>
          <a:spcPct val="20000"/>
        </a:spcBef>
        <a:spcAft>
          <a:spcPct val="0"/>
        </a:spcAft>
        <a:buChar char="»"/>
        <a:defRPr sz="2266">
          <a:solidFill>
            <a:schemeClr val="bg1"/>
          </a:solidFill>
          <a:latin typeface="+mn-lt"/>
        </a:defRPr>
      </a:lvl6pPr>
      <a:lvl7pPr marL="3436004" indent="-259050" algn="l" rtl="0" eaLnBrk="1" fontAlgn="base" hangingPunct="1">
        <a:spcBef>
          <a:spcPct val="20000"/>
        </a:spcBef>
        <a:spcAft>
          <a:spcPct val="0"/>
        </a:spcAft>
        <a:buChar char="»"/>
        <a:defRPr sz="2266">
          <a:solidFill>
            <a:schemeClr val="bg1"/>
          </a:solidFill>
          <a:latin typeface="+mn-lt"/>
        </a:defRPr>
      </a:lvl7pPr>
      <a:lvl8pPr marL="3954103" indent="-259050" algn="l" rtl="0" eaLnBrk="1" fontAlgn="base" hangingPunct="1">
        <a:spcBef>
          <a:spcPct val="20000"/>
        </a:spcBef>
        <a:spcAft>
          <a:spcPct val="0"/>
        </a:spcAft>
        <a:buChar char="»"/>
        <a:defRPr sz="2266">
          <a:solidFill>
            <a:schemeClr val="bg1"/>
          </a:solidFill>
          <a:latin typeface="+mn-lt"/>
        </a:defRPr>
      </a:lvl8pPr>
      <a:lvl9pPr marL="4472202" indent="-259050" algn="l" rtl="0" eaLnBrk="1" fontAlgn="base" hangingPunct="1">
        <a:spcBef>
          <a:spcPct val="20000"/>
        </a:spcBef>
        <a:spcAft>
          <a:spcPct val="0"/>
        </a:spcAft>
        <a:buChar char="»"/>
        <a:defRPr sz="2266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036198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1pPr>
      <a:lvl2pPr marL="518099" algn="l" defTabSz="1036198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1036198" algn="l" defTabSz="1036198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554297" algn="l" defTabSz="1036198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4pPr>
      <a:lvl5pPr marL="2072396" algn="l" defTabSz="1036198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5pPr>
      <a:lvl6pPr marL="2590495" algn="l" defTabSz="1036198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108594" algn="l" defTabSz="1036198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626693" algn="l" defTabSz="1036198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144792" algn="l" defTabSz="1036198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B00FA-6132-43DF-8913-3F9A7D6360BB}" type="datetimeFigureOut">
              <a:rPr lang="en-US" smtClean="0"/>
              <a:t>6/27/2017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8E31B-01B8-43A3-B433-BFC02372B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6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84" r:id="rId1"/>
    <p:sldLayoutId id="2147484685" r:id="rId2"/>
    <p:sldLayoutId id="2147484686" r:id="rId3"/>
    <p:sldLayoutId id="2147484687" r:id="rId4"/>
    <p:sldLayoutId id="2147484688" r:id="rId5"/>
    <p:sldLayoutId id="2147484689" r:id="rId6"/>
    <p:sldLayoutId id="2147484690" r:id="rId7"/>
    <p:sldLayoutId id="2147484691" r:id="rId8"/>
    <p:sldLayoutId id="2147484692" r:id="rId9"/>
    <p:sldLayoutId id="2147484693" r:id="rId10"/>
    <p:sldLayoutId id="2147484694" r:id="rId11"/>
    <p:sldLayoutId id="2147484695" r:id="rId12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5008" y="1861969"/>
            <a:ext cx="10726460" cy="3835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0625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97" r:id="rId1"/>
    <p:sldLayoutId id="2147484698" r:id="rId2"/>
    <p:sldLayoutId id="2147484699" r:id="rId3"/>
    <p:sldLayoutId id="2147484700" r:id="rId4"/>
    <p:sldLayoutId id="2147484701" r:id="rId5"/>
    <p:sldLayoutId id="2147484702" r:id="rId6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080" kern="1200" baseline="0">
          <a:solidFill>
            <a:srgbClr val="117A0E"/>
          </a:solidFill>
          <a:latin typeface="Segoe Pro Light" charset="0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/>
        <a:buChar char="•"/>
        <a:defRPr sz="2856" kern="1200" baseline="0">
          <a:solidFill>
            <a:schemeClr val="tx1"/>
          </a:solidFill>
          <a:latin typeface="Segoe Pro" charset="0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2448" kern="1200" baseline="0">
          <a:solidFill>
            <a:schemeClr val="tx1"/>
          </a:solidFill>
          <a:latin typeface="Segoe Pro" charset="0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2040" kern="1200" baseline="0">
          <a:solidFill>
            <a:schemeClr val="tx1"/>
          </a:solidFill>
          <a:latin typeface="Segoe Pro" charset="0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 baseline="0">
          <a:solidFill>
            <a:schemeClr val="tx1"/>
          </a:solidFill>
          <a:latin typeface="Segoe Pro" charset="0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 baseline="0">
          <a:solidFill>
            <a:schemeClr val="tx1"/>
          </a:solidFill>
          <a:latin typeface="Segoe Pro" charset="0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8.xml"/><Relationship Id="rId4" Type="http://schemas.openxmlformats.org/officeDocument/2006/relationships/image" Target="../media/image5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8.xml"/><Relationship Id="rId6" Type="http://schemas.openxmlformats.org/officeDocument/2006/relationships/image" Target="../media/image56.emf"/><Relationship Id="rId5" Type="http://schemas.openxmlformats.org/officeDocument/2006/relationships/customXml" Target="../ink/ink3.xml"/><Relationship Id="rId4" Type="http://schemas.openxmlformats.org/officeDocument/2006/relationships/image" Target="../media/image55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3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4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4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4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4.xml"/><Relationship Id="rId5" Type="http://schemas.openxmlformats.org/officeDocument/2006/relationships/image" Target="../media/image35.png"/><Relationship Id="rId4" Type="http://schemas.openxmlformats.org/officeDocument/2006/relationships/image" Target="../media/image11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4.xml"/><Relationship Id="rId4" Type="http://schemas.openxmlformats.org/officeDocument/2006/relationships/image" Target="../media/image9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0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4.xml"/><Relationship Id="rId6" Type="http://schemas.openxmlformats.org/officeDocument/2006/relationships/image" Target="../media/image122.png"/><Relationship Id="rId5" Type="http://schemas.openxmlformats.org/officeDocument/2006/relationships/image" Target="../media/image80.png"/><Relationship Id="rId4" Type="http://schemas.openxmlformats.org/officeDocument/2006/relationships/image" Target="../media/image1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8.xml"/><Relationship Id="rId4" Type="http://schemas.openxmlformats.org/officeDocument/2006/relationships/image" Target="../media/image55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8.xml"/><Relationship Id="rId6" Type="http://schemas.openxmlformats.org/officeDocument/2006/relationships/image" Target="../media/image56.emf"/><Relationship Id="rId5" Type="http://schemas.openxmlformats.org/officeDocument/2006/relationships/customXml" Target="../ink/ink6.xml"/><Relationship Id="rId4" Type="http://schemas.openxmlformats.org/officeDocument/2006/relationships/image" Target="../media/image5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3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308600"/>
            <a:ext cx="7162799" cy="1181606"/>
          </a:xfrm>
        </p:spPr>
        <p:txBody>
          <a:bodyPr/>
          <a:lstStyle/>
          <a:p>
            <a:r>
              <a:rPr lang="en-US" dirty="0"/>
              <a:t>Hands On</a:t>
            </a:r>
          </a:p>
        </p:txBody>
      </p:sp>
    </p:spTree>
    <p:extLst>
      <p:ext uri="{BB962C8B-B14F-4D97-AF65-F5344CB8AC3E}">
        <p14:creationId xmlns:p14="http://schemas.microsoft.com/office/powerpoint/2010/main" val="88509282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3C0BAD-5240-4994-BC1A-25BFE3888E42}"/>
              </a:ext>
            </a:extLst>
          </p:cNvPr>
          <p:cNvSpPr/>
          <p:nvPr/>
        </p:nvSpPr>
        <p:spPr>
          <a:xfrm>
            <a:off x="2208617" y="2541072"/>
            <a:ext cx="1304617" cy="72866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836" kern="0">
                <a:solidFill>
                  <a:sysClr val="windowText" lastClr="000000"/>
                </a:solidFill>
              </a:rPr>
              <a:t>Train</a:t>
            </a:r>
          </a:p>
          <a:p>
            <a:pPr algn="ctr" defTabSz="932597"/>
            <a:r>
              <a:rPr lang="en-US" sz="1836" kern="0">
                <a:solidFill>
                  <a:sysClr val="windowText" lastClr="000000"/>
                </a:solidFill>
              </a:rPr>
              <a:t>(</a:t>
            </a: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learner</a:t>
            </a:r>
            <a:r>
              <a:rPr lang="en-US" sz="1836" kern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7CC734-474D-4902-BCC5-EB52B7CA1A9A}"/>
              </a:ext>
            </a:extLst>
          </p:cNvPr>
          <p:cNvSpPr/>
          <p:nvPr/>
        </p:nvSpPr>
        <p:spPr>
          <a:xfrm>
            <a:off x="2208617" y="3772438"/>
            <a:ext cx="1304618" cy="85523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836" kern="0">
                <a:solidFill>
                  <a:sysClr val="windowText" lastClr="000000"/>
                </a:solidFill>
              </a:rPr>
              <a:t>Reporting</a:t>
            </a:r>
          </a:p>
        </p:txBody>
      </p:sp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B776F5D8-A3FE-4EBA-94A3-ADBF064F75F7}"/>
              </a:ext>
            </a:extLst>
          </p:cNvPr>
          <p:cNvSpPr/>
          <p:nvPr/>
        </p:nvSpPr>
        <p:spPr>
          <a:xfrm>
            <a:off x="4552199" y="1152125"/>
            <a:ext cx="1032558" cy="996379"/>
          </a:xfrm>
          <a:prstGeom prst="flowChartMagneticDisk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836" kern="0">
                <a:solidFill>
                  <a:schemeClr val="tx1"/>
                </a:solidFill>
              </a:rPr>
              <a:t>Training</a:t>
            </a:r>
          </a:p>
          <a:p>
            <a:pPr algn="ctr" defTabSz="932597"/>
            <a:r>
              <a:rPr lang="en-US" sz="1836" kern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1" name="Flowchart: Decision 10">
            <a:extLst>
              <a:ext uri="{FF2B5EF4-FFF2-40B4-BE49-F238E27FC236}">
                <a16:creationId xmlns:a16="http://schemas.microsoft.com/office/drawing/2014/main" id="{8E502944-33CD-4967-9333-31138925068F}"/>
              </a:ext>
            </a:extLst>
          </p:cNvPr>
          <p:cNvSpPr/>
          <p:nvPr/>
        </p:nvSpPr>
        <p:spPr>
          <a:xfrm>
            <a:off x="2056174" y="5130371"/>
            <a:ext cx="1609779" cy="1188397"/>
          </a:xfrm>
          <a:prstGeom prst="flowChartDecision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836" kern="0" err="1">
                <a:solidFill>
                  <a:sysClr val="windowText" lastClr="000000"/>
                </a:solidFill>
              </a:rPr>
              <a:t>Trainmore</a:t>
            </a:r>
            <a:r>
              <a:rPr lang="en-US" sz="1836" kern="0">
                <a:solidFill>
                  <a:sysClr val="windowText" lastClr="000000"/>
                </a:solidFill>
              </a:rPr>
              <a:t>?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AA1614-1DBD-445B-9131-7E00E1656439}"/>
              </a:ext>
            </a:extLst>
          </p:cNvPr>
          <p:cNvCxnSpPr>
            <a:cxnSpLocks/>
          </p:cNvCxnSpPr>
          <p:nvPr/>
        </p:nvCxnSpPr>
        <p:spPr>
          <a:xfrm>
            <a:off x="2860926" y="2038368"/>
            <a:ext cx="1" cy="502704"/>
          </a:xfrm>
          <a:prstGeom prst="straightConnector1">
            <a:avLst/>
          </a:prstGeom>
          <a:ln w="762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0849A8-2699-4FA4-825C-9E42AFE7ED52}"/>
              </a:ext>
            </a:extLst>
          </p:cNvPr>
          <p:cNvCxnSpPr/>
          <p:nvPr/>
        </p:nvCxnSpPr>
        <p:spPr>
          <a:xfrm>
            <a:off x="2860925" y="3269733"/>
            <a:ext cx="0" cy="502704"/>
          </a:xfrm>
          <a:prstGeom prst="straightConnector1">
            <a:avLst/>
          </a:prstGeom>
          <a:ln w="762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064D749-2ADB-4196-BAED-CB559C417A44}"/>
              </a:ext>
            </a:extLst>
          </p:cNvPr>
          <p:cNvCxnSpPr/>
          <p:nvPr/>
        </p:nvCxnSpPr>
        <p:spPr>
          <a:xfrm>
            <a:off x="2860925" y="4627667"/>
            <a:ext cx="0" cy="502704"/>
          </a:xfrm>
          <a:prstGeom prst="straightConnector1">
            <a:avLst/>
          </a:prstGeom>
          <a:ln w="762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657293" y="1246854"/>
            <a:ext cx="2894906" cy="784615"/>
            <a:chOff x="1624080" y="1222517"/>
            <a:chExt cx="2838401" cy="7693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CC7E5C2-6798-4EBE-AB79-D09379E55C96}"/>
                </a:ext>
              </a:extLst>
            </p:cNvPr>
            <p:cNvSpPr/>
            <p:nvPr/>
          </p:nvSpPr>
          <p:spPr>
            <a:xfrm>
              <a:off x="1624080" y="1222517"/>
              <a:ext cx="2426514" cy="769300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/>
              <a:r>
                <a:rPr lang="en-US" sz="2448" kern="0">
                  <a:solidFill>
                    <a:sysClr val="windowText" lastClr="000000"/>
                  </a:solidFill>
                </a:rPr>
                <a:t>Data Sampler</a:t>
              </a:r>
            </a:p>
            <a:p>
              <a:pPr defTabSz="932597"/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Features </a:t>
              </a:r>
              <a:r>
                <a:rPr lang="en-US" sz="1836" kern="0">
                  <a:solidFill>
                    <a:sysClr val="windowText" lastClr="000000"/>
                  </a:solidFill>
                </a:rPr>
                <a:t>(</a:t>
              </a: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x</a:t>
              </a:r>
              <a:r>
                <a:rPr lang="en-US" sz="1836" kern="0">
                  <a:solidFill>
                    <a:sysClr val="windowText" lastClr="000000"/>
                  </a:solidFill>
                </a:rPr>
                <a:t>), </a:t>
              </a: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Labels</a:t>
              </a:r>
              <a:r>
                <a:rPr lang="en-US" sz="1836" kern="0">
                  <a:solidFill>
                    <a:sysClr val="windowText" lastClr="000000"/>
                  </a:solidFill>
                </a:rPr>
                <a:t> (</a:t>
              </a: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Y</a:t>
              </a:r>
              <a:r>
                <a:rPr lang="en-US" sz="1836" kern="0">
                  <a:solidFill>
                    <a:sysClr val="windowText" lastClr="000000"/>
                  </a:solidFill>
                </a:rPr>
                <a:t>)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2E19EBD-2EB6-4408-852E-3C7DF361BAB6}"/>
                </a:ext>
              </a:extLst>
            </p:cNvPr>
            <p:cNvCxnSpPr>
              <a:stCxn id="10" idx="2"/>
              <a:endCxn id="5" idx="3"/>
            </p:cNvCxnSpPr>
            <p:nvPr/>
          </p:nvCxnSpPr>
          <p:spPr>
            <a:xfrm flipH="1" flipV="1">
              <a:off x="4050594" y="1607167"/>
              <a:ext cx="411887" cy="10936"/>
            </a:xfrm>
            <a:prstGeom prst="straightConnector1">
              <a:avLst/>
            </a:prstGeom>
            <a:ln w="635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5466289" y="2433492"/>
            <a:ext cx="1488300" cy="943822"/>
            <a:chOff x="5358729" y="2385993"/>
            <a:chExt cx="1459250" cy="925400"/>
          </a:xfrm>
        </p:grpSpPr>
        <p:sp>
          <p:nvSpPr>
            <p:cNvPr id="4" name="Rectangle: Rounded Corners 3"/>
            <p:cNvSpPr/>
            <p:nvPr/>
          </p:nvSpPr>
          <p:spPr>
            <a:xfrm>
              <a:off x="5358729" y="2385993"/>
              <a:ext cx="1459250" cy="92540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/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439344" y="2525527"/>
              <a:ext cx="1305128" cy="6573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597"/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Model</a:t>
              </a:r>
            </a:p>
            <a:p>
              <a:pPr algn="ctr" defTabSz="932597"/>
              <a:r>
                <a:rPr lang="en-US" sz="1836" kern="0">
                  <a:solidFill>
                    <a:sysClr val="windowText" lastClr="000000"/>
                  </a:solidFill>
                </a:rPr>
                <a:t>z(</a:t>
              </a:r>
              <a:r>
                <a:rPr lang="en-US" sz="1836" kern="0" err="1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params</a:t>
              </a:r>
              <a:r>
                <a:rPr lang="en-US" sz="1836" kern="0">
                  <a:solidFill>
                    <a:sysClr val="windowText" lastClr="000000"/>
                  </a:solidFill>
                </a:rPr>
                <a:t>)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442380" y="346784"/>
            <a:ext cx="2884317" cy="606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3264" b="1" kern="0">
                <a:solidFill>
                  <a:sysClr val="windowText" lastClr="000000"/>
                </a:solidFill>
              </a:rPr>
              <a:t>Train workflow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3520484" y="2357428"/>
            <a:ext cx="1926288" cy="382308"/>
            <a:chOff x="3450904" y="2311414"/>
            <a:chExt cx="1914934" cy="374846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27A3285-0F94-436E-9D18-C139E5D016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50904" y="2644967"/>
              <a:ext cx="1914934" cy="0"/>
            </a:xfrm>
            <a:prstGeom prst="straightConnector1">
              <a:avLst/>
            </a:prstGeom>
            <a:ln w="63500">
              <a:solidFill>
                <a:srgbClr val="FFC9C9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4037345" y="2311414"/>
              <a:ext cx="929985" cy="374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/>
              <a:r>
                <a:rPr lang="en-US" sz="1836" kern="0" err="1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params</a:t>
              </a:r>
              <a:endPara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513234" y="3063073"/>
            <a:ext cx="1933538" cy="670445"/>
            <a:chOff x="3443795" y="3003285"/>
            <a:chExt cx="1914934" cy="657359"/>
          </a:xfrm>
        </p:grpSpPr>
        <p:cxnSp>
          <p:nvCxnSpPr>
            <p:cNvPr id="43" name="Straight Arrow Connector 42">
              <a:extLst/>
            </p:cNvPr>
            <p:cNvCxnSpPr>
              <a:cxnSpLocks/>
            </p:cNvCxnSpPr>
            <p:nvPr/>
          </p:nvCxnSpPr>
          <p:spPr>
            <a:xfrm flipH="1">
              <a:off x="3443795" y="3040845"/>
              <a:ext cx="1914934" cy="0"/>
            </a:xfrm>
            <a:prstGeom prst="straightConnector1">
              <a:avLst/>
            </a:prstGeom>
            <a:ln w="63500">
              <a:solidFill>
                <a:srgbClr val="FFC9C9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4037345" y="3003285"/>
              <a:ext cx="926498" cy="657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/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update </a:t>
              </a:r>
            </a:p>
            <a:p>
              <a:pPr defTabSz="932597"/>
              <a:r>
                <a:rPr lang="en-US" sz="1836" kern="0" err="1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params</a:t>
              </a:r>
              <a:endPara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endParaRPr>
            </a:p>
          </p:txBody>
        </p:sp>
      </p:grpSp>
      <p:cxnSp>
        <p:nvCxnSpPr>
          <p:cNvPr id="50" name="Connector: Elbow 49"/>
          <p:cNvCxnSpPr>
            <a:stCxn id="11" idx="1"/>
            <a:endCxn id="5" idx="1"/>
          </p:cNvCxnSpPr>
          <p:nvPr/>
        </p:nvCxnSpPr>
        <p:spPr>
          <a:xfrm rot="10800000">
            <a:off x="1657293" y="1639161"/>
            <a:ext cx="398882" cy="4085408"/>
          </a:xfrm>
          <a:prstGeom prst="bentConnector3">
            <a:avLst>
              <a:gd name="adj1" fmla="val 158451"/>
            </a:avLst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/>
          </p:cNvPr>
          <p:cNvCxnSpPr>
            <a:cxnSpLocks/>
          </p:cNvCxnSpPr>
          <p:nvPr/>
        </p:nvCxnSpPr>
        <p:spPr>
          <a:xfrm>
            <a:off x="3538186" y="4443643"/>
            <a:ext cx="2103955" cy="12095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4914299" y="3542008"/>
            <a:ext cx="2877817" cy="2147651"/>
            <a:chOff x="4379099" y="2498583"/>
            <a:chExt cx="3326323" cy="2352029"/>
          </a:xfrm>
        </p:grpSpPr>
        <p:cxnSp>
          <p:nvCxnSpPr>
            <p:cNvPr id="76" name="Straight Arrow Connector 75"/>
            <p:cNvCxnSpPr/>
            <p:nvPr/>
          </p:nvCxnSpPr>
          <p:spPr>
            <a:xfrm flipV="1">
              <a:off x="4735078" y="2498583"/>
              <a:ext cx="0" cy="19569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4735078" y="4461340"/>
              <a:ext cx="29703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 rot="16200000">
              <a:off x="4288319" y="3278322"/>
              <a:ext cx="623452" cy="441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/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loss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606627" y="4431922"/>
              <a:ext cx="1330738" cy="4186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/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iterations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646594" y="5345380"/>
            <a:ext cx="306056" cy="382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/>
            <a:r>
              <a:rPr lang="en-US" sz="1836" kern="0">
                <a:solidFill>
                  <a:sysClr val="windowText" lastClr="000000"/>
                </a:solidFill>
              </a:rPr>
              <a:t>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3" name="Ink 52"/>
              <p14:cNvContentPartPr/>
              <p14:nvPr/>
            </p14:nvContentPartPr>
            <p14:xfrm>
              <a:off x="5275751" y="3454521"/>
              <a:ext cx="2561145" cy="1739741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64949" y="3443722"/>
                <a:ext cx="2582389" cy="1760979"/>
              </a:xfrm>
              <a:prstGeom prst="rect">
                <a:avLst/>
              </a:prstGeom>
            </p:spPr>
          </p:pic>
        </mc:Fallback>
      </mc:AlternateContent>
      <p:sp>
        <p:nvSpPr>
          <p:cNvPr id="54" name="Rectangle: Rounded Corners 53"/>
          <p:cNvSpPr/>
          <p:nvPr/>
        </p:nvSpPr>
        <p:spPr>
          <a:xfrm>
            <a:off x="1140627" y="972118"/>
            <a:ext cx="6754477" cy="593267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en-US" sz="1836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330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3C0BAD-5240-4994-BC1A-25BFE3888E42}"/>
              </a:ext>
            </a:extLst>
          </p:cNvPr>
          <p:cNvSpPr/>
          <p:nvPr/>
        </p:nvSpPr>
        <p:spPr>
          <a:xfrm>
            <a:off x="2208617" y="2541072"/>
            <a:ext cx="1304617" cy="72866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836" kern="0">
                <a:solidFill>
                  <a:sysClr val="windowText" lastClr="000000"/>
                </a:solidFill>
              </a:rPr>
              <a:t>Train</a:t>
            </a:r>
          </a:p>
          <a:p>
            <a:pPr algn="ctr" defTabSz="932597"/>
            <a:r>
              <a:rPr lang="en-US" sz="1836" kern="0">
                <a:solidFill>
                  <a:sysClr val="windowText" lastClr="000000"/>
                </a:solidFill>
              </a:rPr>
              <a:t>(</a:t>
            </a: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learner</a:t>
            </a:r>
            <a:r>
              <a:rPr lang="en-US" sz="1836" kern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7CC734-474D-4902-BCC5-EB52B7CA1A9A}"/>
              </a:ext>
            </a:extLst>
          </p:cNvPr>
          <p:cNvSpPr/>
          <p:nvPr/>
        </p:nvSpPr>
        <p:spPr>
          <a:xfrm>
            <a:off x="2208617" y="3772438"/>
            <a:ext cx="1304618" cy="85523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836" kern="0">
                <a:solidFill>
                  <a:sysClr val="windowText" lastClr="000000"/>
                </a:solidFill>
              </a:rPr>
              <a:t>Reporting</a:t>
            </a:r>
          </a:p>
        </p:txBody>
      </p:sp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B776F5D8-A3FE-4EBA-94A3-ADBF064F75F7}"/>
              </a:ext>
            </a:extLst>
          </p:cNvPr>
          <p:cNvSpPr/>
          <p:nvPr/>
        </p:nvSpPr>
        <p:spPr>
          <a:xfrm>
            <a:off x="4552199" y="1152125"/>
            <a:ext cx="1032558" cy="996379"/>
          </a:xfrm>
          <a:prstGeom prst="flowChartMagneticDisk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836" kern="0">
                <a:solidFill>
                  <a:schemeClr val="tx1"/>
                </a:solidFill>
              </a:rPr>
              <a:t>Training</a:t>
            </a:r>
          </a:p>
          <a:p>
            <a:pPr algn="ctr" defTabSz="932597"/>
            <a:r>
              <a:rPr lang="en-US" sz="1836" kern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1" name="Flowchart: Decision 10">
            <a:extLst>
              <a:ext uri="{FF2B5EF4-FFF2-40B4-BE49-F238E27FC236}">
                <a16:creationId xmlns:a16="http://schemas.microsoft.com/office/drawing/2014/main" id="{8E502944-33CD-4967-9333-31138925068F}"/>
              </a:ext>
            </a:extLst>
          </p:cNvPr>
          <p:cNvSpPr/>
          <p:nvPr/>
        </p:nvSpPr>
        <p:spPr>
          <a:xfrm>
            <a:off x="2056174" y="5130371"/>
            <a:ext cx="1609779" cy="1188397"/>
          </a:xfrm>
          <a:prstGeom prst="flowChartDecision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836" kern="0" err="1">
                <a:solidFill>
                  <a:sysClr val="windowText" lastClr="000000"/>
                </a:solidFill>
              </a:rPr>
              <a:t>Trainmore</a:t>
            </a:r>
            <a:r>
              <a:rPr lang="en-US" sz="1836" kern="0">
                <a:solidFill>
                  <a:sysClr val="windowText" lastClr="000000"/>
                </a:solidFill>
              </a:rPr>
              <a:t>?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AA1614-1DBD-445B-9131-7E00E1656439}"/>
              </a:ext>
            </a:extLst>
          </p:cNvPr>
          <p:cNvCxnSpPr>
            <a:cxnSpLocks/>
          </p:cNvCxnSpPr>
          <p:nvPr/>
        </p:nvCxnSpPr>
        <p:spPr>
          <a:xfrm>
            <a:off x="2860926" y="2038368"/>
            <a:ext cx="1" cy="502704"/>
          </a:xfrm>
          <a:prstGeom prst="straightConnector1">
            <a:avLst/>
          </a:prstGeom>
          <a:ln w="762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0849A8-2699-4FA4-825C-9E42AFE7ED52}"/>
              </a:ext>
            </a:extLst>
          </p:cNvPr>
          <p:cNvCxnSpPr/>
          <p:nvPr/>
        </p:nvCxnSpPr>
        <p:spPr>
          <a:xfrm>
            <a:off x="2860925" y="3269733"/>
            <a:ext cx="0" cy="502704"/>
          </a:xfrm>
          <a:prstGeom prst="straightConnector1">
            <a:avLst/>
          </a:prstGeom>
          <a:ln w="762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064D749-2ADB-4196-BAED-CB559C417A44}"/>
              </a:ext>
            </a:extLst>
          </p:cNvPr>
          <p:cNvCxnSpPr/>
          <p:nvPr/>
        </p:nvCxnSpPr>
        <p:spPr>
          <a:xfrm>
            <a:off x="2860925" y="4627667"/>
            <a:ext cx="0" cy="502704"/>
          </a:xfrm>
          <a:prstGeom prst="straightConnector1">
            <a:avLst/>
          </a:prstGeom>
          <a:ln w="762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657293" y="1246854"/>
            <a:ext cx="2894906" cy="784615"/>
            <a:chOff x="1624080" y="1222517"/>
            <a:chExt cx="2838401" cy="7693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CC7E5C2-6798-4EBE-AB79-D09379E55C96}"/>
                </a:ext>
              </a:extLst>
            </p:cNvPr>
            <p:cNvSpPr/>
            <p:nvPr/>
          </p:nvSpPr>
          <p:spPr>
            <a:xfrm>
              <a:off x="1624080" y="1222517"/>
              <a:ext cx="2426514" cy="769300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/>
              <a:r>
                <a:rPr lang="en-US" sz="2448" kern="0">
                  <a:solidFill>
                    <a:sysClr val="windowText" lastClr="000000"/>
                  </a:solidFill>
                </a:rPr>
                <a:t>Data Sampler</a:t>
              </a:r>
            </a:p>
            <a:p>
              <a:pPr defTabSz="932597"/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Features </a:t>
              </a:r>
              <a:r>
                <a:rPr lang="en-US" sz="1836" kern="0">
                  <a:solidFill>
                    <a:sysClr val="windowText" lastClr="000000"/>
                  </a:solidFill>
                </a:rPr>
                <a:t>(</a:t>
              </a: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x</a:t>
              </a:r>
              <a:r>
                <a:rPr lang="en-US" sz="1836" kern="0">
                  <a:solidFill>
                    <a:sysClr val="windowText" lastClr="000000"/>
                  </a:solidFill>
                </a:rPr>
                <a:t>), </a:t>
              </a: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Labels</a:t>
              </a:r>
              <a:r>
                <a:rPr lang="en-US" sz="1836" kern="0">
                  <a:solidFill>
                    <a:sysClr val="windowText" lastClr="000000"/>
                  </a:solidFill>
                </a:rPr>
                <a:t> (</a:t>
              </a: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Y</a:t>
              </a:r>
              <a:r>
                <a:rPr lang="en-US" sz="1836" kern="0">
                  <a:solidFill>
                    <a:sysClr val="windowText" lastClr="000000"/>
                  </a:solidFill>
                </a:rPr>
                <a:t>)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2E19EBD-2EB6-4408-852E-3C7DF361BAB6}"/>
                </a:ext>
              </a:extLst>
            </p:cNvPr>
            <p:cNvCxnSpPr>
              <a:stCxn id="10" idx="2"/>
              <a:endCxn id="5" idx="3"/>
            </p:cNvCxnSpPr>
            <p:nvPr/>
          </p:nvCxnSpPr>
          <p:spPr>
            <a:xfrm flipH="1" flipV="1">
              <a:off x="4050594" y="1607167"/>
              <a:ext cx="411887" cy="10936"/>
            </a:xfrm>
            <a:prstGeom prst="straightConnector1">
              <a:avLst/>
            </a:prstGeom>
            <a:ln w="635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E3757E0-E4D0-4824-B336-716AD5AFF428}"/>
              </a:ext>
            </a:extLst>
          </p:cNvPr>
          <p:cNvSpPr/>
          <p:nvPr/>
        </p:nvSpPr>
        <p:spPr>
          <a:xfrm>
            <a:off x="8232622" y="1246854"/>
            <a:ext cx="2523550" cy="784615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2448" kern="0">
                <a:solidFill>
                  <a:sysClr val="windowText" lastClr="000000"/>
                </a:solidFill>
              </a:rPr>
              <a:t>Data Sampler</a:t>
            </a:r>
          </a:p>
          <a:p>
            <a:pPr defTabSz="932597"/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Features </a:t>
            </a:r>
            <a:r>
              <a:rPr lang="en-US" sz="1836" kern="0">
                <a:solidFill>
                  <a:sysClr val="windowText" lastClr="000000"/>
                </a:solidFill>
              </a:rPr>
              <a:t>(</a:t>
            </a: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x</a:t>
            </a:r>
            <a:r>
              <a:rPr lang="en-US" sz="1836" kern="0">
                <a:solidFill>
                  <a:sysClr val="windowText" lastClr="000000"/>
                </a:solidFill>
              </a:rPr>
              <a:t>), </a:t>
            </a: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Labels</a:t>
            </a:r>
            <a:r>
              <a:rPr lang="en-US" sz="1836" kern="0">
                <a:solidFill>
                  <a:sysClr val="windowText" lastClr="000000"/>
                </a:solidFill>
              </a:rPr>
              <a:t> (</a:t>
            </a: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Y</a:t>
            </a:r>
            <a:r>
              <a:rPr lang="en-US" sz="1836" kern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4C012-226C-40E3-8FF1-106FF3BDBDE7}"/>
              </a:ext>
            </a:extLst>
          </p:cNvPr>
          <p:cNvSpPr/>
          <p:nvPr/>
        </p:nvSpPr>
        <p:spPr>
          <a:xfrm>
            <a:off x="8855686" y="2541072"/>
            <a:ext cx="1304617" cy="72866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836" kern="0">
                <a:solidFill>
                  <a:sysClr val="windowText" lastClr="000000"/>
                </a:solidFill>
              </a:rPr>
              <a:t>Test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97DA9DA-1865-47B7-9D9C-1DC96740FBAF}"/>
              </a:ext>
            </a:extLst>
          </p:cNvPr>
          <p:cNvSpPr/>
          <p:nvPr/>
        </p:nvSpPr>
        <p:spPr>
          <a:xfrm>
            <a:off x="8855686" y="3772438"/>
            <a:ext cx="1304618" cy="85523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836" kern="0">
                <a:solidFill>
                  <a:sysClr val="windowText" lastClr="000000"/>
                </a:solidFill>
              </a:rPr>
              <a:t>Reporting</a:t>
            </a:r>
          </a:p>
        </p:txBody>
      </p:sp>
      <p:sp>
        <p:nvSpPr>
          <p:cNvPr id="35" name="Flowchart: Decision 34">
            <a:extLst>
              <a:ext uri="{FF2B5EF4-FFF2-40B4-BE49-F238E27FC236}">
                <a16:creationId xmlns:a16="http://schemas.microsoft.com/office/drawing/2014/main" id="{C93A8FB7-7446-41CC-B5D3-2427BB5E5A1F}"/>
              </a:ext>
            </a:extLst>
          </p:cNvPr>
          <p:cNvSpPr/>
          <p:nvPr/>
        </p:nvSpPr>
        <p:spPr>
          <a:xfrm>
            <a:off x="8676304" y="5127867"/>
            <a:ext cx="1666376" cy="1188397"/>
          </a:xfrm>
          <a:prstGeom prst="flowChartDecision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836" kern="0">
                <a:solidFill>
                  <a:sysClr val="windowText" lastClr="000000"/>
                </a:solidFill>
              </a:rPr>
              <a:t>Test</a:t>
            </a:r>
          </a:p>
          <a:p>
            <a:pPr algn="ctr" defTabSz="932597"/>
            <a:r>
              <a:rPr lang="en-US" sz="1836" kern="0">
                <a:solidFill>
                  <a:sysClr val="windowText" lastClr="000000"/>
                </a:solidFill>
              </a:rPr>
              <a:t>more?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8B0CBF8-8939-45C5-BE45-9ED5F291CB6E}"/>
              </a:ext>
            </a:extLst>
          </p:cNvPr>
          <p:cNvCxnSpPr>
            <a:cxnSpLocks/>
          </p:cNvCxnSpPr>
          <p:nvPr/>
        </p:nvCxnSpPr>
        <p:spPr>
          <a:xfrm>
            <a:off x="9499914" y="2038368"/>
            <a:ext cx="1" cy="502704"/>
          </a:xfrm>
          <a:prstGeom prst="straightConnector1">
            <a:avLst/>
          </a:prstGeom>
          <a:ln w="762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341B77A-DF19-4E5D-8D10-483B4DE2802F}"/>
              </a:ext>
            </a:extLst>
          </p:cNvPr>
          <p:cNvCxnSpPr/>
          <p:nvPr/>
        </p:nvCxnSpPr>
        <p:spPr>
          <a:xfrm>
            <a:off x="9507993" y="3269733"/>
            <a:ext cx="0" cy="502704"/>
          </a:xfrm>
          <a:prstGeom prst="straightConnector1">
            <a:avLst/>
          </a:prstGeom>
          <a:ln w="762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F6AFF7F-746B-41DD-9627-A28B50E198F8}"/>
              </a:ext>
            </a:extLst>
          </p:cNvPr>
          <p:cNvCxnSpPr/>
          <p:nvPr/>
        </p:nvCxnSpPr>
        <p:spPr>
          <a:xfrm>
            <a:off x="9507993" y="4627667"/>
            <a:ext cx="0" cy="502704"/>
          </a:xfrm>
          <a:prstGeom prst="straightConnector1">
            <a:avLst/>
          </a:prstGeom>
          <a:ln w="762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/>
          <p:cNvGrpSpPr/>
          <p:nvPr/>
        </p:nvGrpSpPr>
        <p:grpSpPr>
          <a:xfrm>
            <a:off x="6753196" y="1152125"/>
            <a:ext cx="1479426" cy="996379"/>
            <a:chOff x="6620517" y="1129637"/>
            <a:chExt cx="1450549" cy="976931"/>
          </a:xfrm>
        </p:grpSpPr>
        <p:sp>
          <p:nvSpPr>
            <p:cNvPr id="34" name="Flowchart: Magnetic Disk 33">
              <a:extLst>
                <a:ext uri="{FF2B5EF4-FFF2-40B4-BE49-F238E27FC236}">
                  <a16:creationId xmlns:a16="http://schemas.microsoft.com/office/drawing/2014/main" id="{134C5066-4761-4975-B018-A9C1E7AC8078}"/>
                </a:ext>
              </a:extLst>
            </p:cNvPr>
            <p:cNvSpPr/>
            <p:nvPr/>
          </p:nvSpPr>
          <p:spPr>
            <a:xfrm>
              <a:off x="6620517" y="1129637"/>
              <a:ext cx="1012404" cy="976931"/>
            </a:xfrm>
            <a:prstGeom prst="flowChartMagneticDisk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/>
              <a:r>
                <a:rPr lang="en-US" sz="1836" kern="0">
                  <a:solidFill>
                    <a:schemeClr val="tx1"/>
                  </a:solidFill>
                </a:rPr>
                <a:t>Test</a:t>
              </a:r>
            </a:p>
            <a:p>
              <a:pPr algn="ctr" defTabSz="932597"/>
              <a:r>
                <a:rPr lang="en-US" sz="1836" kern="0">
                  <a:solidFill>
                    <a:schemeClr val="tx1"/>
                  </a:solidFill>
                </a:rPr>
                <a:t>Data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F1E17CC-A945-4D32-90D9-2B16F0F569E3}"/>
                </a:ext>
              </a:extLst>
            </p:cNvPr>
            <p:cNvCxnSpPr>
              <a:cxnSpLocks/>
              <a:stCxn id="34" idx="4"/>
            </p:cNvCxnSpPr>
            <p:nvPr/>
          </p:nvCxnSpPr>
          <p:spPr>
            <a:xfrm flipV="1">
              <a:off x="7632921" y="1607167"/>
              <a:ext cx="438145" cy="10936"/>
            </a:xfrm>
            <a:prstGeom prst="straightConnector1">
              <a:avLst/>
            </a:prstGeom>
            <a:ln w="635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39C0B24-B55D-4151-8F74-27DA920D70C8}"/>
              </a:ext>
            </a:extLst>
          </p:cNvPr>
          <p:cNvCxnSpPr>
            <a:cxnSpLocks/>
            <a:stCxn id="4" idx="3"/>
            <a:endCxn id="32" idx="1"/>
          </p:cNvCxnSpPr>
          <p:nvPr/>
        </p:nvCxnSpPr>
        <p:spPr>
          <a:xfrm>
            <a:off x="6954589" y="2905403"/>
            <a:ext cx="1901097" cy="0"/>
          </a:xfrm>
          <a:prstGeom prst="straightConnector1">
            <a:avLst/>
          </a:prstGeom>
          <a:ln w="63500"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5466289" y="2433492"/>
            <a:ext cx="1488300" cy="943822"/>
            <a:chOff x="5358729" y="2385993"/>
            <a:chExt cx="1459250" cy="925400"/>
          </a:xfrm>
        </p:grpSpPr>
        <p:sp>
          <p:nvSpPr>
            <p:cNvPr id="4" name="Rectangle: Rounded Corners 3"/>
            <p:cNvSpPr/>
            <p:nvPr/>
          </p:nvSpPr>
          <p:spPr>
            <a:xfrm>
              <a:off x="5358729" y="2385993"/>
              <a:ext cx="1459250" cy="92540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/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439344" y="2525527"/>
              <a:ext cx="1305128" cy="6573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597"/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Model</a:t>
              </a:r>
            </a:p>
            <a:p>
              <a:pPr algn="ctr" defTabSz="932597"/>
              <a:r>
                <a:rPr lang="en-US" sz="1836" kern="0">
                  <a:solidFill>
                    <a:sysClr val="windowText" lastClr="000000"/>
                  </a:solidFill>
                </a:rPr>
                <a:t>z(</a:t>
              </a:r>
              <a:r>
                <a:rPr lang="en-US" sz="1836" kern="0" err="1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params</a:t>
              </a:r>
              <a:r>
                <a:rPr lang="en-US" sz="1836" kern="0">
                  <a:solidFill>
                    <a:sysClr val="windowText" lastClr="000000"/>
                  </a:solidFill>
                </a:rPr>
                <a:t>)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442380" y="346784"/>
            <a:ext cx="2720825" cy="606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3264" b="1" kern="0">
                <a:solidFill>
                  <a:sysClr val="windowText" lastClr="000000"/>
                </a:solidFill>
              </a:rPr>
              <a:t>Test workflow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3520484" y="2357428"/>
            <a:ext cx="1926288" cy="382308"/>
            <a:chOff x="3450904" y="2311414"/>
            <a:chExt cx="1914934" cy="374846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27A3285-0F94-436E-9D18-C139E5D016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50904" y="2644967"/>
              <a:ext cx="1914934" cy="0"/>
            </a:xfrm>
            <a:prstGeom prst="straightConnector1">
              <a:avLst/>
            </a:prstGeom>
            <a:ln w="63500">
              <a:solidFill>
                <a:srgbClr val="FFC9C9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4037345" y="2311414"/>
              <a:ext cx="929985" cy="374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/>
              <a:r>
                <a:rPr lang="en-US" sz="1836" kern="0" err="1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params</a:t>
              </a:r>
              <a:endPara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513234" y="3063073"/>
            <a:ext cx="1933538" cy="670445"/>
            <a:chOff x="3443795" y="3003285"/>
            <a:chExt cx="1914934" cy="657359"/>
          </a:xfrm>
        </p:grpSpPr>
        <p:cxnSp>
          <p:nvCxnSpPr>
            <p:cNvPr id="43" name="Straight Arrow Connector 42">
              <a:extLst/>
            </p:cNvPr>
            <p:cNvCxnSpPr>
              <a:cxnSpLocks/>
            </p:cNvCxnSpPr>
            <p:nvPr/>
          </p:nvCxnSpPr>
          <p:spPr>
            <a:xfrm flipH="1">
              <a:off x="3443795" y="3040845"/>
              <a:ext cx="1914934" cy="0"/>
            </a:xfrm>
            <a:prstGeom prst="straightConnector1">
              <a:avLst/>
            </a:prstGeom>
            <a:ln w="63500">
              <a:solidFill>
                <a:srgbClr val="FFC9C9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4037345" y="3003285"/>
              <a:ext cx="926498" cy="657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/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update </a:t>
              </a:r>
            </a:p>
            <a:p>
              <a:pPr defTabSz="932597"/>
              <a:r>
                <a:rPr lang="en-US" sz="1836" kern="0" err="1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params</a:t>
              </a:r>
              <a:endPara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7335064" y="2561277"/>
            <a:ext cx="982910" cy="670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32597"/>
            <a:r>
              <a:rPr lang="en-US" sz="1836" b="1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trained</a:t>
            </a: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 </a:t>
            </a:r>
          </a:p>
          <a:p>
            <a:pPr algn="ctr" defTabSz="932597"/>
            <a:r>
              <a:rPr lang="en-US" sz="1836" b="1" kern="0" err="1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params</a:t>
            </a:r>
            <a:endParaRPr lang="en-US" sz="1836" b="1" kern="0">
              <a:solidFill>
                <a:sysClr val="windowText" lastClr="000000"/>
              </a:solidFill>
              <a:latin typeface="Bradley Hand ITC" panose="03070402050302030203" pitchFamily="66" charset="0"/>
            </a:endParaRPr>
          </a:p>
        </p:txBody>
      </p:sp>
      <p:cxnSp>
        <p:nvCxnSpPr>
          <p:cNvPr id="50" name="Connector: Elbow 49"/>
          <p:cNvCxnSpPr>
            <a:stCxn id="11" idx="1"/>
            <a:endCxn id="5" idx="1"/>
          </p:cNvCxnSpPr>
          <p:nvPr/>
        </p:nvCxnSpPr>
        <p:spPr>
          <a:xfrm rot="10800000">
            <a:off x="1657293" y="1639161"/>
            <a:ext cx="398882" cy="4085408"/>
          </a:xfrm>
          <a:prstGeom prst="bentConnector3">
            <a:avLst>
              <a:gd name="adj1" fmla="val 158451"/>
            </a:avLst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/>
          <p:cNvCxnSpPr>
            <a:stCxn id="35" idx="3"/>
            <a:endCxn id="31" idx="3"/>
          </p:cNvCxnSpPr>
          <p:nvPr/>
        </p:nvCxnSpPr>
        <p:spPr>
          <a:xfrm flipV="1">
            <a:off x="10342680" y="1639161"/>
            <a:ext cx="413491" cy="4082905"/>
          </a:xfrm>
          <a:prstGeom prst="bentConnector3">
            <a:avLst>
              <a:gd name="adj1" fmla="val 156386"/>
            </a:avLst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/>
          </p:cNvPr>
          <p:cNvCxnSpPr>
            <a:cxnSpLocks/>
          </p:cNvCxnSpPr>
          <p:nvPr/>
        </p:nvCxnSpPr>
        <p:spPr>
          <a:xfrm>
            <a:off x="3538186" y="4443643"/>
            <a:ext cx="2103955" cy="12095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/>
          </p:cNvPr>
          <p:cNvCxnSpPr>
            <a:cxnSpLocks/>
          </p:cNvCxnSpPr>
          <p:nvPr/>
        </p:nvCxnSpPr>
        <p:spPr>
          <a:xfrm>
            <a:off x="7626571" y="4239758"/>
            <a:ext cx="1213282" cy="5237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4914299" y="3542008"/>
            <a:ext cx="2877817" cy="2147651"/>
            <a:chOff x="4379099" y="2498583"/>
            <a:chExt cx="3326323" cy="2352029"/>
          </a:xfrm>
        </p:grpSpPr>
        <p:cxnSp>
          <p:nvCxnSpPr>
            <p:cNvPr id="76" name="Straight Arrow Connector 75"/>
            <p:cNvCxnSpPr/>
            <p:nvPr/>
          </p:nvCxnSpPr>
          <p:spPr>
            <a:xfrm flipV="1">
              <a:off x="4735078" y="2498583"/>
              <a:ext cx="0" cy="19569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4735078" y="4461340"/>
              <a:ext cx="29703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 rot="16200000">
              <a:off x="4288319" y="3278322"/>
              <a:ext cx="623452" cy="441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/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loss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606627" y="4431922"/>
              <a:ext cx="1330738" cy="4186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/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iterations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5509186" y="4019888"/>
            <a:ext cx="1488300" cy="2769731"/>
            <a:chOff x="5227997" y="3127491"/>
            <a:chExt cx="1459250" cy="2715669"/>
          </a:xfrm>
        </p:grpSpPr>
        <p:cxnSp>
          <p:nvCxnSpPr>
            <p:cNvPr id="82" name="Straight Connector 81"/>
            <p:cNvCxnSpPr>
              <a:stCxn id="83" idx="2"/>
              <a:endCxn id="84" idx="0"/>
            </p:cNvCxnSpPr>
            <p:nvPr/>
          </p:nvCxnSpPr>
          <p:spPr>
            <a:xfrm>
              <a:off x="5955425" y="3380244"/>
              <a:ext cx="2197" cy="1537516"/>
            </a:xfrm>
            <a:prstGeom prst="line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tangle: Rounded Corners 82"/>
            <p:cNvSpPr/>
            <p:nvPr/>
          </p:nvSpPr>
          <p:spPr>
            <a:xfrm>
              <a:off x="5848517" y="3127491"/>
              <a:ext cx="213815" cy="25275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/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Rectangle: Rounded Corners 83"/>
            <p:cNvSpPr/>
            <p:nvPr/>
          </p:nvSpPr>
          <p:spPr>
            <a:xfrm>
              <a:off x="5227997" y="4917760"/>
              <a:ext cx="1459250" cy="9254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/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289152" y="5057294"/>
              <a:ext cx="1305128" cy="65735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 defTabSz="932597"/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Model</a:t>
              </a:r>
            </a:p>
            <a:p>
              <a:pPr algn="ctr" defTabSz="932597"/>
              <a:r>
                <a:rPr lang="en-US" sz="1836" b="1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final</a:t>
              </a:r>
            </a:p>
          </p:txBody>
        </p:sp>
      </p:grpSp>
      <p:cxnSp>
        <p:nvCxnSpPr>
          <p:cNvPr id="86" name="Connector: Elbow 85"/>
          <p:cNvCxnSpPr>
            <a:stCxn id="11" idx="2"/>
            <a:endCxn id="84" idx="1"/>
          </p:cNvCxnSpPr>
          <p:nvPr/>
        </p:nvCxnSpPr>
        <p:spPr>
          <a:xfrm rot="5400000" flipH="1" flipV="1">
            <a:off x="4184595" y="4994176"/>
            <a:ext cx="1061" cy="2648122"/>
          </a:xfrm>
          <a:prstGeom prst="bentConnector4">
            <a:avLst>
              <a:gd name="adj1" fmla="val -21980769"/>
              <a:gd name="adj2" fmla="val 48637"/>
            </a:avLst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/>
          <p:cNvCxnSpPr>
            <a:stCxn id="35" idx="2"/>
          </p:cNvCxnSpPr>
          <p:nvPr/>
        </p:nvCxnSpPr>
        <p:spPr>
          <a:xfrm rot="5400000" flipH="1">
            <a:off x="8250667" y="5057440"/>
            <a:ext cx="5645" cy="2512006"/>
          </a:xfrm>
          <a:prstGeom prst="bentConnector4">
            <a:avLst>
              <a:gd name="adj1" fmla="val -4130081"/>
              <a:gd name="adj2" fmla="val 48684"/>
            </a:avLst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646594" y="5345380"/>
            <a:ext cx="306056" cy="382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/>
            <a:r>
              <a:rPr lang="en-US" sz="1836" kern="0">
                <a:solidFill>
                  <a:sysClr val="windowText" lastClr="000000"/>
                </a:solidFill>
              </a:rPr>
              <a:t>Y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0398033" y="5345380"/>
            <a:ext cx="306056" cy="382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/>
            <a:r>
              <a:rPr lang="en-US" sz="1836" kern="0">
                <a:solidFill>
                  <a:sysClr val="windowText" lastClr="000000"/>
                </a:solidFill>
              </a:rPr>
              <a:t>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3" name="Ink 52"/>
              <p14:cNvContentPartPr/>
              <p14:nvPr/>
            </p14:nvContentPartPr>
            <p14:xfrm>
              <a:off x="5275751" y="3454521"/>
              <a:ext cx="2561145" cy="1739741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64949" y="3443722"/>
                <a:ext cx="2582389" cy="17609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6" name="Ink 55"/>
              <p14:cNvContentPartPr/>
              <p14:nvPr/>
            </p14:nvContentPartPr>
            <p14:xfrm>
              <a:off x="5324790" y="3457471"/>
              <a:ext cx="2224101" cy="1220097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13992" y="3446670"/>
                <a:ext cx="2245338" cy="1241338"/>
              </a:xfrm>
              <a:prstGeom prst="rect">
                <a:avLst/>
              </a:prstGeom>
            </p:spPr>
          </p:pic>
        </mc:Fallback>
      </mc:AlternateContent>
      <p:sp>
        <p:nvSpPr>
          <p:cNvPr id="54" name="Rectangle: Rounded Corners 53"/>
          <p:cNvSpPr/>
          <p:nvPr/>
        </p:nvSpPr>
        <p:spPr>
          <a:xfrm>
            <a:off x="1049567" y="943201"/>
            <a:ext cx="6754477" cy="593267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en-US" sz="1836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53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22222E-6 L 0.29818 -0.004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09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42380" y="346784"/>
            <a:ext cx="2884317" cy="606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3264" b="1" kern="0">
                <a:solidFill>
                  <a:sysClr val="windowText" lastClr="000000"/>
                </a:solidFill>
              </a:rPr>
              <a:t>Train workflow</a:t>
            </a:r>
          </a:p>
        </p:txBody>
      </p:sp>
      <p:sp>
        <p:nvSpPr>
          <p:cNvPr id="106" name="Flowchart: Magnetic Disk 105"/>
          <p:cNvSpPr/>
          <p:nvPr/>
        </p:nvSpPr>
        <p:spPr>
          <a:xfrm>
            <a:off x="220849" y="3487961"/>
            <a:ext cx="932603" cy="98309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MNIST</a:t>
            </a:r>
          </a:p>
          <a:p>
            <a:pPr algn="ctr" defTabSz="932597">
              <a:defRPr/>
            </a:pP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Train</a:t>
            </a:r>
          </a:p>
        </p:txBody>
      </p:sp>
      <p:sp>
        <p:nvSpPr>
          <p:cNvPr id="114" name="TextBox 113"/>
          <p:cNvSpPr txBox="1"/>
          <p:nvPr/>
        </p:nvSpPr>
        <p:spPr>
          <a:xfrm rot="16200000">
            <a:off x="722325" y="3585570"/>
            <a:ext cx="1502813" cy="670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128 samples</a:t>
            </a:r>
          </a:p>
          <a:p>
            <a:pPr defTabSz="932597">
              <a:defRPr/>
            </a:pP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(mini-batch)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611313" y="908437"/>
            <a:ext cx="4200844" cy="5168192"/>
            <a:chOff x="1578998" y="890705"/>
            <a:chExt cx="4118848" cy="5067315"/>
          </a:xfrm>
        </p:grpSpPr>
        <p:grpSp>
          <p:nvGrpSpPr>
            <p:cNvPr id="8" name="Group 7"/>
            <p:cNvGrpSpPr/>
            <p:nvPr/>
          </p:nvGrpSpPr>
          <p:grpSpPr>
            <a:xfrm>
              <a:off x="1578998" y="890705"/>
              <a:ext cx="3933046" cy="2389670"/>
              <a:chOff x="1578998" y="890705"/>
              <a:chExt cx="3933046" cy="2389670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2213403" y="1242894"/>
                <a:ext cx="2847900" cy="220803"/>
                <a:chOff x="599339" y="1569211"/>
                <a:chExt cx="3391436" cy="259206"/>
              </a:xfrm>
            </p:grpSpPr>
            <p:sp>
              <p:nvSpPr>
                <p:cNvPr id="12" name="Rectangle 11"/>
                <p:cNvSpPr/>
                <p:nvPr/>
              </p:nvSpPr>
              <p:spPr>
                <a:xfrm rot="16200000">
                  <a:off x="592810" y="1575741"/>
                  <a:ext cx="258263" cy="24520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 rot="16200000">
                  <a:off x="835973" y="1575741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 rot="16200000">
                  <a:off x="1081178" y="1575741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 rot="16200000">
                  <a:off x="1316372" y="1575741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 rot="16200000">
                  <a:off x="1561577" y="1575741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 rot="16200000">
                  <a:off x="1804740" y="1575741"/>
                  <a:ext cx="258263" cy="245205"/>
                </a:xfrm>
                <a:prstGeom prst="rect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 rot="16200000">
                  <a:off x="2049945" y="1575741"/>
                  <a:ext cx="258263" cy="245205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 rot="16200000">
                  <a:off x="3004448" y="1576761"/>
                  <a:ext cx="258263" cy="24316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 defTabSz="932597">
                    <a:defRPr/>
                  </a:pPr>
                  <a:r>
                    <a:rPr lang="en-US" sz="1836" kern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 rot="16200000">
                  <a:off x="3250673" y="1575741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 rot="16200000">
                  <a:off x="3493836" y="1575741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 rot="16200000">
                  <a:off x="3739041" y="1575741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" name="Oval 22"/>
                <p:cNvSpPr/>
                <p:nvPr/>
              </p:nvSpPr>
              <p:spPr>
                <a:xfrm rot="16200000">
                  <a:off x="3114620" y="1666906"/>
                  <a:ext cx="54235" cy="5851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4" name="Oval 23"/>
                <p:cNvSpPr/>
                <p:nvPr/>
              </p:nvSpPr>
              <p:spPr>
                <a:xfrm rot="16200000">
                  <a:off x="3353913" y="1670438"/>
                  <a:ext cx="54235" cy="5851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 rot="16200000">
                  <a:off x="3599898" y="1670438"/>
                  <a:ext cx="54235" cy="5851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 rot="16200000">
                  <a:off x="2293039" y="1576683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 rot="16200000">
                  <a:off x="2538244" y="1576683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 rot="16200000">
                  <a:off x="2781407" y="1576683"/>
                  <a:ext cx="258263" cy="245205"/>
                </a:xfrm>
                <a:prstGeom prst="rect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2213403" y="1547938"/>
                <a:ext cx="2847900" cy="220803"/>
                <a:chOff x="4650810" y="1484432"/>
                <a:chExt cx="3391436" cy="259206"/>
              </a:xfrm>
            </p:grpSpPr>
            <p:sp>
              <p:nvSpPr>
                <p:cNvPr id="42" name="Rectangle 41"/>
                <p:cNvSpPr/>
                <p:nvPr/>
              </p:nvSpPr>
              <p:spPr>
                <a:xfrm rot="16200000">
                  <a:off x="4644281" y="1490962"/>
                  <a:ext cx="258263" cy="245205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 rot="16200000">
                  <a:off x="4887444" y="1490962"/>
                  <a:ext cx="258263" cy="24520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 rot="16200000">
                  <a:off x="5132649" y="1490962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 rot="16200000">
                  <a:off x="5367843" y="1490962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 rot="16200000">
                  <a:off x="5613048" y="1490962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16200000">
                  <a:off x="5856211" y="1490962"/>
                  <a:ext cx="258263" cy="24520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 rot="16200000">
                  <a:off x="6101416" y="1490962"/>
                  <a:ext cx="258263" cy="245205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9" name="Rectangle 48"/>
                <p:cNvSpPr/>
                <p:nvPr/>
              </p:nvSpPr>
              <p:spPr>
                <a:xfrm rot="16200000">
                  <a:off x="7055919" y="1491982"/>
                  <a:ext cx="258263" cy="24316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 defTabSz="932597">
                    <a:defRPr/>
                  </a:pPr>
                  <a:r>
                    <a:rPr lang="en-US" sz="1836" kern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  <p:sp>
              <p:nvSpPr>
                <p:cNvPr id="50" name="Rectangle 49"/>
                <p:cNvSpPr/>
                <p:nvPr/>
              </p:nvSpPr>
              <p:spPr>
                <a:xfrm rot="16200000">
                  <a:off x="7302144" y="1490962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1" name="Rectangle 50"/>
                <p:cNvSpPr/>
                <p:nvPr/>
              </p:nvSpPr>
              <p:spPr>
                <a:xfrm rot="16200000">
                  <a:off x="7545307" y="1490962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 rot="16200000">
                  <a:off x="7790512" y="1490962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3" name="Oval 52"/>
                <p:cNvSpPr/>
                <p:nvPr/>
              </p:nvSpPr>
              <p:spPr>
                <a:xfrm rot="16200000">
                  <a:off x="7166091" y="1582127"/>
                  <a:ext cx="54235" cy="5851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 rot="16200000">
                  <a:off x="7405384" y="1585659"/>
                  <a:ext cx="54235" cy="5851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5" name="Oval 54"/>
                <p:cNvSpPr/>
                <p:nvPr/>
              </p:nvSpPr>
              <p:spPr>
                <a:xfrm rot="16200000">
                  <a:off x="7651369" y="1585659"/>
                  <a:ext cx="54235" cy="5851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 rot="16200000">
                  <a:off x="6344510" y="1491904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 rot="16200000">
                  <a:off x="6589715" y="1491904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 rot="16200000">
                  <a:off x="6832878" y="1491904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2211080" y="1851232"/>
                <a:ext cx="2847900" cy="220803"/>
                <a:chOff x="4650810" y="1484432"/>
                <a:chExt cx="3391436" cy="259206"/>
              </a:xfrm>
            </p:grpSpPr>
            <p:sp>
              <p:nvSpPr>
                <p:cNvPr id="60" name="Rectangle 59"/>
                <p:cNvSpPr/>
                <p:nvPr/>
              </p:nvSpPr>
              <p:spPr>
                <a:xfrm rot="16200000">
                  <a:off x="4644281" y="1490962"/>
                  <a:ext cx="258263" cy="24520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 rot="16200000">
                  <a:off x="4887444" y="1490962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 rot="16200000">
                  <a:off x="5132649" y="1490962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 rot="16200000">
                  <a:off x="5367843" y="1490962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 rot="16200000">
                  <a:off x="5613048" y="1490962"/>
                  <a:ext cx="258263" cy="24520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 rot="16200000">
                  <a:off x="5856211" y="1490962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 rot="16200000">
                  <a:off x="6101416" y="1490962"/>
                  <a:ext cx="258263" cy="245205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7" name="Rectangle 66"/>
                <p:cNvSpPr/>
                <p:nvPr/>
              </p:nvSpPr>
              <p:spPr>
                <a:xfrm rot="16200000">
                  <a:off x="7055919" y="1491982"/>
                  <a:ext cx="258263" cy="24316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 defTabSz="932597">
                    <a:defRPr/>
                  </a:pPr>
                  <a:r>
                    <a:rPr lang="en-US" sz="1836" kern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 rot="16200000">
                  <a:off x="7302144" y="1490962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9" name="Rectangle 68"/>
                <p:cNvSpPr/>
                <p:nvPr/>
              </p:nvSpPr>
              <p:spPr>
                <a:xfrm rot="16200000">
                  <a:off x="7545307" y="1490962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0" name="Rectangle 69"/>
                <p:cNvSpPr/>
                <p:nvPr/>
              </p:nvSpPr>
              <p:spPr>
                <a:xfrm rot="16200000">
                  <a:off x="7790512" y="1490962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 rot="16200000">
                  <a:off x="7166091" y="1582127"/>
                  <a:ext cx="54235" cy="5851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2" name="Oval 71"/>
                <p:cNvSpPr/>
                <p:nvPr/>
              </p:nvSpPr>
              <p:spPr>
                <a:xfrm rot="16200000">
                  <a:off x="7405384" y="1585659"/>
                  <a:ext cx="54235" cy="5851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3" name="Oval 72"/>
                <p:cNvSpPr/>
                <p:nvPr/>
              </p:nvSpPr>
              <p:spPr>
                <a:xfrm rot="16200000">
                  <a:off x="7651369" y="1585659"/>
                  <a:ext cx="54235" cy="5851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 rot="16200000">
                  <a:off x="6344510" y="1491904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 rot="16200000">
                  <a:off x="6589715" y="1491904"/>
                  <a:ext cx="258263" cy="245205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 rot="16200000">
                  <a:off x="6832878" y="1491904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79" name="Group 78"/>
              <p:cNvGrpSpPr/>
              <p:nvPr/>
            </p:nvGrpSpPr>
            <p:grpSpPr>
              <a:xfrm>
                <a:off x="2216371" y="2079422"/>
                <a:ext cx="204192" cy="220000"/>
                <a:chOff x="602873" y="2551230"/>
                <a:chExt cx="243163" cy="258263"/>
              </a:xfrm>
            </p:grpSpPr>
            <p:sp>
              <p:nvSpPr>
                <p:cNvPr id="77" name="Rectangle 76"/>
                <p:cNvSpPr/>
                <p:nvPr/>
              </p:nvSpPr>
              <p:spPr>
                <a:xfrm rot="16200000">
                  <a:off x="595323" y="2558780"/>
                  <a:ext cx="258263" cy="24316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" name="Oval 77"/>
                <p:cNvSpPr/>
                <p:nvPr/>
              </p:nvSpPr>
              <p:spPr>
                <a:xfrm rot="16200000">
                  <a:off x="699439" y="2648925"/>
                  <a:ext cx="54235" cy="5851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80" name="Group 79"/>
              <p:cNvGrpSpPr/>
              <p:nvPr/>
            </p:nvGrpSpPr>
            <p:grpSpPr>
              <a:xfrm>
                <a:off x="2218135" y="2349570"/>
                <a:ext cx="204192" cy="220000"/>
                <a:chOff x="602873" y="2551230"/>
                <a:chExt cx="243163" cy="258263"/>
              </a:xfrm>
            </p:grpSpPr>
            <p:sp>
              <p:nvSpPr>
                <p:cNvPr id="81" name="Rectangle 80"/>
                <p:cNvSpPr/>
                <p:nvPr/>
              </p:nvSpPr>
              <p:spPr>
                <a:xfrm rot="16200000">
                  <a:off x="595323" y="2558780"/>
                  <a:ext cx="258263" cy="24316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Oval 81"/>
                <p:cNvSpPr/>
                <p:nvPr/>
              </p:nvSpPr>
              <p:spPr>
                <a:xfrm rot="16200000">
                  <a:off x="699439" y="2648925"/>
                  <a:ext cx="54235" cy="5851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83" name="Group 82"/>
              <p:cNvGrpSpPr/>
              <p:nvPr/>
            </p:nvGrpSpPr>
            <p:grpSpPr>
              <a:xfrm>
                <a:off x="2218135" y="2607146"/>
                <a:ext cx="204192" cy="220000"/>
                <a:chOff x="602873" y="2551230"/>
                <a:chExt cx="243163" cy="258263"/>
              </a:xfrm>
            </p:grpSpPr>
            <p:sp>
              <p:nvSpPr>
                <p:cNvPr id="84" name="Rectangle 83"/>
                <p:cNvSpPr/>
                <p:nvPr/>
              </p:nvSpPr>
              <p:spPr>
                <a:xfrm rot="16200000">
                  <a:off x="595323" y="2558780"/>
                  <a:ext cx="258263" cy="24316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Oval 84"/>
                <p:cNvSpPr/>
                <p:nvPr/>
              </p:nvSpPr>
              <p:spPr>
                <a:xfrm rot="16200000">
                  <a:off x="699439" y="2648925"/>
                  <a:ext cx="54235" cy="5851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86" name="Group 85"/>
              <p:cNvGrpSpPr/>
              <p:nvPr/>
            </p:nvGrpSpPr>
            <p:grpSpPr>
              <a:xfrm>
                <a:off x="2218964" y="2912190"/>
                <a:ext cx="2847900" cy="220803"/>
                <a:chOff x="4650810" y="1484432"/>
                <a:chExt cx="3391436" cy="259206"/>
              </a:xfrm>
            </p:grpSpPr>
            <p:sp>
              <p:nvSpPr>
                <p:cNvPr id="87" name="Rectangle 86"/>
                <p:cNvSpPr/>
                <p:nvPr/>
              </p:nvSpPr>
              <p:spPr>
                <a:xfrm rot="16200000">
                  <a:off x="4644281" y="1490962"/>
                  <a:ext cx="258263" cy="245205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 rot="16200000">
                  <a:off x="4887444" y="1490962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 rot="16200000">
                  <a:off x="5132649" y="1490962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0" name="Rectangle 89"/>
                <p:cNvSpPr/>
                <p:nvPr/>
              </p:nvSpPr>
              <p:spPr>
                <a:xfrm rot="16200000">
                  <a:off x="5367843" y="1490962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 rot="16200000">
                  <a:off x="5613048" y="1490962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2" name="Rectangle 91"/>
                <p:cNvSpPr/>
                <p:nvPr/>
              </p:nvSpPr>
              <p:spPr>
                <a:xfrm rot="16200000">
                  <a:off x="5856211" y="1490962"/>
                  <a:ext cx="258263" cy="245205"/>
                </a:xfrm>
                <a:prstGeom prst="rect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 rot="16200000">
                  <a:off x="6101416" y="1490962"/>
                  <a:ext cx="258263" cy="245205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4" name="Rectangle 93"/>
                <p:cNvSpPr/>
                <p:nvPr/>
              </p:nvSpPr>
              <p:spPr>
                <a:xfrm rot="16200000">
                  <a:off x="7055919" y="1491982"/>
                  <a:ext cx="258263" cy="24316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 defTabSz="932597">
                    <a:defRPr/>
                  </a:pPr>
                  <a:r>
                    <a:rPr lang="en-US" sz="1836" kern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 rot="16200000">
                  <a:off x="7302144" y="1490962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 rot="16200000">
                  <a:off x="7545307" y="1490962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 rot="16200000">
                  <a:off x="7790512" y="1490962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8" name="Oval 97"/>
                <p:cNvSpPr/>
                <p:nvPr/>
              </p:nvSpPr>
              <p:spPr>
                <a:xfrm rot="16200000">
                  <a:off x="7166091" y="1582127"/>
                  <a:ext cx="54235" cy="5851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9" name="Oval 98"/>
                <p:cNvSpPr/>
                <p:nvPr/>
              </p:nvSpPr>
              <p:spPr>
                <a:xfrm rot="16200000">
                  <a:off x="7405384" y="1585659"/>
                  <a:ext cx="54235" cy="5851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0" name="Oval 99"/>
                <p:cNvSpPr/>
                <p:nvPr/>
              </p:nvSpPr>
              <p:spPr>
                <a:xfrm rot="16200000">
                  <a:off x="7651369" y="1585659"/>
                  <a:ext cx="54235" cy="5851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1" name="Rectangle 100"/>
                <p:cNvSpPr/>
                <p:nvPr/>
              </p:nvSpPr>
              <p:spPr>
                <a:xfrm rot="16200000">
                  <a:off x="6344510" y="1491904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 rot="16200000">
                  <a:off x="6589715" y="1491904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3" name="Rectangle 102"/>
                <p:cNvSpPr/>
                <p:nvPr/>
              </p:nvSpPr>
              <p:spPr>
                <a:xfrm rot="16200000">
                  <a:off x="6832878" y="1491904"/>
                  <a:ext cx="258263" cy="245205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105" name="Double Brace 104"/>
              <p:cNvSpPr/>
              <p:nvPr/>
            </p:nvSpPr>
            <p:spPr>
              <a:xfrm>
                <a:off x="1578998" y="1129918"/>
                <a:ext cx="3933046" cy="2150457"/>
              </a:xfrm>
              <a:prstGeom prst="bracePair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1902325" y="1193730"/>
                <a:ext cx="317716" cy="374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32597">
                  <a:defRPr/>
                </a:pPr>
                <a:r>
                  <a:rPr lang="en-US" sz="1836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3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1920561" y="1508344"/>
                <a:ext cx="336952" cy="374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32597">
                  <a:defRPr/>
                </a:pPr>
                <a:r>
                  <a:rPr lang="en-US" sz="1836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7</a:t>
                </a: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1907954" y="1801132"/>
                <a:ext cx="309700" cy="374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32597">
                  <a:defRPr/>
                </a:pPr>
                <a:r>
                  <a:rPr lang="en-US" sz="1836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8</a:t>
                </a: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1907954" y="2886127"/>
                <a:ext cx="308098" cy="374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32597">
                  <a:defRPr/>
                </a:pPr>
                <a:r>
                  <a:rPr lang="en-US" sz="1836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0</a:t>
                </a: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2209757" y="890705"/>
                <a:ext cx="3009157" cy="374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32597">
                  <a:defRPr/>
                </a:pPr>
                <a:r>
                  <a:rPr lang="en-US" sz="1836" b="1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Input feature (X:</a:t>
                </a:r>
                <a:r>
                  <a:rPr lang="en-US" sz="1836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 128 x 784</a:t>
                </a:r>
                <a:r>
                  <a:rPr lang="en-US" sz="1836" b="1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)</a:t>
                </a:r>
              </a:p>
            </p:txBody>
          </p:sp>
        </p:grpSp>
        <p:grpSp>
          <p:nvGrpSpPr>
            <p:cNvPr id="331" name="Group 330"/>
            <p:cNvGrpSpPr/>
            <p:nvPr/>
          </p:nvGrpSpPr>
          <p:grpSpPr>
            <a:xfrm>
              <a:off x="1662640" y="3931769"/>
              <a:ext cx="4035206" cy="2026251"/>
              <a:chOff x="1662640" y="3931769"/>
              <a:chExt cx="4035206" cy="2026251"/>
            </a:xfrm>
          </p:grpSpPr>
          <p:sp>
            <p:nvSpPr>
              <p:cNvPr id="217" name="TextBox 216"/>
              <p:cNvSpPr txBox="1"/>
              <p:nvPr/>
            </p:nvSpPr>
            <p:spPr>
              <a:xfrm>
                <a:off x="4006639" y="4182646"/>
                <a:ext cx="1691207" cy="1504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32597">
                  <a:defRPr/>
                </a:pPr>
                <a:r>
                  <a:rPr lang="en-US" sz="1836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 </a:t>
                </a:r>
              </a:p>
              <a:p>
                <a:pPr algn="ctr" defTabSz="932597">
                  <a:defRPr/>
                </a:pPr>
                <a:r>
                  <a:rPr lang="en-US" sz="1836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One-hot encoded </a:t>
                </a:r>
              </a:p>
              <a:p>
                <a:pPr algn="ctr" defTabSz="932597">
                  <a:defRPr/>
                </a:pPr>
                <a:r>
                  <a:rPr lang="en-US" sz="1836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Label</a:t>
                </a:r>
              </a:p>
              <a:p>
                <a:pPr algn="ctr" defTabSz="932597">
                  <a:defRPr/>
                </a:pPr>
                <a:r>
                  <a:rPr lang="en-US" sz="1836" b="1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(Y</a:t>
                </a:r>
                <a:r>
                  <a:rPr lang="en-US" sz="1836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: 128 x 10</a:t>
                </a:r>
                <a:r>
                  <a:rPr lang="en-US" sz="1836" b="1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)</a:t>
                </a:r>
                <a:endParaRPr lang="en-US" sz="1836" b="1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277" name="Group 276"/>
              <p:cNvGrpSpPr/>
              <p:nvPr/>
            </p:nvGrpSpPr>
            <p:grpSpPr>
              <a:xfrm>
                <a:off x="1662640" y="3931769"/>
                <a:ext cx="2471069" cy="2026251"/>
                <a:chOff x="1349818" y="4690234"/>
                <a:chExt cx="2471069" cy="2026251"/>
              </a:xfrm>
            </p:grpSpPr>
            <p:grpSp>
              <p:nvGrpSpPr>
                <p:cNvPr id="219" name="Group 218"/>
                <p:cNvGrpSpPr/>
                <p:nvPr/>
              </p:nvGrpSpPr>
              <p:grpSpPr>
                <a:xfrm>
                  <a:off x="1704417" y="4889289"/>
                  <a:ext cx="1750526" cy="184397"/>
                  <a:chOff x="3252736" y="5262353"/>
                  <a:chExt cx="5467000" cy="486251"/>
                </a:xfrm>
              </p:grpSpPr>
              <p:sp>
                <p:nvSpPr>
                  <p:cNvPr id="222" name="Rectangle 221"/>
                  <p:cNvSpPr/>
                  <p:nvPr/>
                </p:nvSpPr>
                <p:spPr>
                  <a:xfrm>
                    <a:off x="3252736" y="5283648"/>
                    <a:ext cx="441194" cy="464956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223" name="Rectangle 222"/>
                  <p:cNvSpPr/>
                  <p:nvPr/>
                </p:nvSpPr>
                <p:spPr>
                  <a:xfrm>
                    <a:off x="3821890" y="5270268"/>
                    <a:ext cx="441194" cy="464956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224" name="Rectangle 223"/>
                  <p:cNvSpPr/>
                  <p:nvPr/>
                </p:nvSpPr>
                <p:spPr>
                  <a:xfrm>
                    <a:off x="4383493" y="5270268"/>
                    <a:ext cx="441194" cy="464956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225" name="Rectangle 224"/>
                  <p:cNvSpPr/>
                  <p:nvPr/>
                </p:nvSpPr>
                <p:spPr>
                  <a:xfrm>
                    <a:off x="4933357" y="5268559"/>
                    <a:ext cx="441194" cy="464956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226" name="Rectangle 225"/>
                  <p:cNvSpPr/>
                  <p:nvPr/>
                </p:nvSpPr>
                <p:spPr>
                  <a:xfrm>
                    <a:off x="5490750" y="5266153"/>
                    <a:ext cx="441194" cy="464956"/>
                  </a:xfrm>
                  <a:prstGeom prst="rect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227" name="Rectangle 226"/>
                  <p:cNvSpPr/>
                  <p:nvPr/>
                </p:nvSpPr>
                <p:spPr>
                  <a:xfrm>
                    <a:off x="6040528" y="5262353"/>
                    <a:ext cx="441194" cy="464956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228" name="Rectangle 227"/>
                  <p:cNvSpPr/>
                  <p:nvPr/>
                </p:nvSpPr>
                <p:spPr>
                  <a:xfrm>
                    <a:off x="6609682" y="5267911"/>
                    <a:ext cx="441194" cy="464956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229" name="Rectangle 228"/>
                  <p:cNvSpPr/>
                  <p:nvPr/>
                </p:nvSpPr>
                <p:spPr>
                  <a:xfrm>
                    <a:off x="7171286" y="5267911"/>
                    <a:ext cx="441194" cy="464956"/>
                  </a:xfrm>
                  <a:prstGeom prst="rect">
                    <a:avLst/>
                  </a:prstGeom>
                  <a:solidFill>
                    <a:schemeClr val="accent4">
                      <a:lumMod val="50000"/>
                    </a:schemeClr>
                  </a:solidFill>
                  <a:ln>
                    <a:solidFill>
                      <a:schemeClr val="accent4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230" name="Rectangle 229"/>
                  <p:cNvSpPr/>
                  <p:nvPr/>
                </p:nvSpPr>
                <p:spPr>
                  <a:xfrm>
                    <a:off x="7721150" y="5266201"/>
                    <a:ext cx="441194" cy="464956"/>
                  </a:xfrm>
                  <a:prstGeom prst="rect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231" name="Rectangle 230"/>
                  <p:cNvSpPr/>
                  <p:nvPr/>
                </p:nvSpPr>
                <p:spPr>
                  <a:xfrm>
                    <a:off x="8278542" y="5263796"/>
                    <a:ext cx="441194" cy="464956"/>
                  </a:xfrm>
                  <a:prstGeom prst="rect">
                    <a:avLst/>
                  </a:prstGeom>
                  <a:solidFill>
                    <a:srgbClr val="7030A0"/>
                  </a:solidFill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</p:grpSp>
            <p:grpSp>
              <p:nvGrpSpPr>
                <p:cNvPr id="234" name="Group 233"/>
                <p:cNvGrpSpPr/>
                <p:nvPr/>
              </p:nvGrpSpPr>
              <p:grpSpPr>
                <a:xfrm>
                  <a:off x="1704417" y="5142248"/>
                  <a:ext cx="1750526" cy="184397"/>
                  <a:chOff x="3252736" y="5262353"/>
                  <a:chExt cx="5467000" cy="486251"/>
                </a:xfrm>
              </p:grpSpPr>
              <p:sp>
                <p:nvSpPr>
                  <p:cNvPr id="235" name="Rectangle 234"/>
                  <p:cNvSpPr/>
                  <p:nvPr/>
                </p:nvSpPr>
                <p:spPr>
                  <a:xfrm>
                    <a:off x="3252736" y="5283648"/>
                    <a:ext cx="441194" cy="464956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236" name="Rectangle 235"/>
                  <p:cNvSpPr/>
                  <p:nvPr/>
                </p:nvSpPr>
                <p:spPr>
                  <a:xfrm>
                    <a:off x="3821890" y="5270268"/>
                    <a:ext cx="441194" cy="464956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237" name="Rectangle 236"/>
                  <p:cNvSpPr/>
                  <p:nvPr/>
                </p:nvSpPr>
                <p:spPr>
                  <a:xfrm>
                    <a:off x="4383493" y="5270268"/>
                    <a:ext cx="441194" cy="464956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238" name="Rectangle 237"/>
                  <p:cNvSpPr/>
                  <p:nvPr/>
                </p:nvSpPr>
                <p:spPr>
                  <a:xfrm>
                    <a:off x="4933357" y="5268559"/>
                    <a:ext cx="441194" cy="464956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239" name="Rectangle 238"/>
                  <p:cNvSpPr/>
                  <p:nvPr/>
                </p:nvSpPr>
                <p:spPr>
                  <a:xfrm>
                    <a:off x="5490750" y="5266153"/>
                    <a:ext cx="441194" cy="464956"/>
                  </a:xfrm>
                  <a:prstGeom prst="rect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240" name="Rectangle 239"/>
                  <p:cNvSpPr/>
                  <p:nvPr/>
                </p:nvSpPr>
                <p:spPr>
                  <a:xfrm>
                    <a:off x="6040528" y="5262353"/>
                    <a:ext cx="441194" cy="464956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241" name="Rectangle 240"/>
                  <p:cNvSpPr/>
                  <p:nvPr/>
                </p:nvSpPr>
                <p:spPr>
                  <a:xfrm>
                    <a:off x="6609682" y="5267911"/>
                    <a:ext cx="441194" cy="464956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242" name="Rectangle 241"/>
                  <p:cNvSpPr/>
                  <p:nvPr/>
                </p:nvSpPr>
                <p:spPr>
                  <a:xfrm>
                    <a:off x="7171286" y="5267911"/>
                    <a:ext cx="441194" cy="464956"/>
                  </a:xfrm>
                  <a:prstGeom prst="rect">
                    <a:avLst/>
                  </a:prstGeom>
                  <a:solidFill>
                    <a:schemeClr val="accent4">
                      <a:lumMod val="50000"/>
                    </a:schemeClr>
                  </a:solidFill>
                  <a:ln>
                    <a:solidFill>
                      <a:schemeClr val="accent4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243" name="Rectangle 242"/>
                  <p:cNvSpPr/>
                  <p:nvPr/>
                </p:nvSpPr>
                <p:spPr>
                  <a:xfrm>
                    <a:off x="7721150" y="5266201"/>
                    <a:ext cx="441194" cy="464956"/>
                  </a:xfrm>
                  <a:prstGeom prst="rect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244" name="Rectangle 243"/>
                  <p:cNvSpPr/>
                  <p:nvPr/>
                </p:nvSpPr>
                <p:spPr>
                  <a:xfrm>
                    <a:off x="8278542" y="5263796"/>
                    <a:ext cx="441194" cy="464956"/>
                  </a:xfrm>
                  <a:prstGeom prst="rect">
                    <a:avLst/>
                  </a:prstGeom>
                  <a:solidFill>
                    <a:srgbClr val="7030A0"/>
                  </a:solidFill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</p:grpSp>
            <p:grpSp>
              <p:nvGrpSpPr>
                <p:cNvPr id="245" name="Group 244"/>
                <p:cNvGrpSpPr/>
                <p:nvPr/>
              </p:nvGrpSpPr>
              <p:grpSpPr>
                <a:xfrm>
                  <a:off x="1704417" y="5390284"/>
                  <a:ext cx="1750526" cy="184397"/>
                  <a:chOff x="3252736" y="5262353"/>
                  <a:chExt cx="5467000" cy="486251"/>
                </a:xfrm>
              </p:grpSpPr>
              <p:sp>
                <p:nvSpPr>
                  <p:cNvPr id="246" name="Rectangle 245"/>
                  <p:cNvSpPr/>
                  <p:nvPr/>
                </p:nvSpPr>
                <p:spPr>
                  <a:xfrm>
                    <a:off x="3252736" y="5283648"/>
                    <a:ext cx="441194" cy="464956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247" name="Rectangle 246"/>
                  <p:cNvSpPr/>
                  <p:nvPr/>
                </p:nvSpPr>
                <p:spPr>
                  <a:xfrm>
                    <a:off x="3821890" y="5270268"/>
                    <a:ext cx="441194" cy="464956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248" name="Rectangle 247"/>
                  <p:cNvSpPr/>
                  <p:nvPr/>
                </p:nvSpPr>
                <p:spPr>
                  <a:xfrm>
                    <a:off x="4383493" y="5270268"/>
                    <a:ext cx="441194" cy="464956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249" name="Rectangle 248"/>
                  <p:cNvSpPr/>
                  <p:nvPr/>
                </p:nvSpPr>
                <p:spPr>
                  <a:xfrm>
                    <a:off x="4933357" y="5268559"/>
                    <a:ext cx="441194" cy="464956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250" name="Rectangle 249"/>
                  <p:cNvSpPr/>
                  <p:nvPr/>
                </p:nvSpPr>
                <p:spPr>
                  <a:xfrm>
                    <a:off x="5490750" y="5266153"/>
                    <a:ext cx="441194" cy="464956"/>
                  </a:xfrm>
                  <a:prstGeom prst="rect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251" name="Rectangle 250"/>
                  <p:cNvSpPr/>
                  <p:nvPr/>
                </p:nvSpPr>
                <p:spPr>
                  <a:xfrm>
                    <a:off x="6040528" y="5262353"/>
                    <a:ext cx="441194" cy="464956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252" name="Rectangle 251"/>
                  <p:cNvSpPr/>
                  <p:nvPr/>
                </p:nvSpPr>
                <p:spPr>
                  <a:xfrm>
                    <a:off x="6609682" y="5267911"/>
                    <a:ext cx="441194" cy="464956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253" name="Rectangle 252"/>
                  <p:cNvSpPr/>
                  <p:nvPr/>
                </p:nvSpPr>
                <p:spPr>
                  <a:xfrm>
                    <a:off x="7171286" y="5267911"/>
                    <a:ext cx="441194" cy="464956"/>
                  </a:xfrm>
                  <a:prstGeom prst="rect">
                    <a:avLst/>
                  </a:prstGeom>
                  <a:solidFill>
                    <a:schemeClr val="accent4">
                      <a:lumMod val="50000"/>
                    </a:schemeClr>
                  </a:solidFill>
                  <a:ln>
                    <a:solidFill>
                      <a:schemeClr val="accent4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7721150" y="5266201"/>
                    <a:ext cx="441194" cy="464956"/>
                  </a:xfrm>
                  <a:prstGeom prst="rect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255" name="Rectangle 254"/>
                  <p:cNvSpPr/>
                  <p:nvPr/>
                </p:nvSpPr>
                <p:spPr>
                  <a:xfrm>
                    <a:off x="8278542" y="5263796"/>
                    <a:ext cx="441194" cy="464956"/>
                  </a:xfrm>
                  <a:prstGeom prst="rect">
                    <a:avLst/>
                  </a:prstGeom>
                  <a:solidFill>
                    <a:srgbClr val="7030A0"/>
                  </a:solidFill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</p:grpSp>
            <p:grpSp>
              <p:nvGrpSpPr>
                <p:cNvPr id="256" name="Group 255"/>
                <p:cNvGrpSpPr/>
                <p:nvPr/>
              </p:nvGrpSpPr>
              <p:grpSpPr>
                <a:xfrm>
                  <a:off x="1687033" y="6302768"/>
                  <a:ext cx="1750526" cy="184397"/>
                  <a:chOff x="3252736" y="5262353"/>
                  <a:chExt cx="5467000" cy="486251"/>
                </a:xfrm>
              </p:grpSpPr>
              <p:sp>
                <p:nvSpPr>
                  <p:cNvPr id="257" name="Rectangle 256"/>
                  <p:cNvSpPr/>
                  <p:nvPr/>
                </p:nvSpPr>
                <p:spPr>
                  <a:xfrm>
                    <a:off x="3252736" y="5283648"/>
                    <a:ext cx="441194" cy="464956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258" name="Rectangle 257"/>
                  <p:cNvSpPr/>
                  <p:nvPr/>
                </p:nvSpPr>
                <p:spPr>
                  <a:xfrm>
                    <a:off x="3821890" y="5270268"/>
                    <a:ext cx="441194" cy="464956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259" name="Rectangle 258"/>
                  <p:cNvSpPr/>
                  <p:nvPr/>
                </p:nvSpPr>
                <p:spPr>
                  <a:xfrm>
                    <a:off x="4383493" y="5270268"/>
                    <a:ext cx="441194" cy="464956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260" name="Rectangle 259"/>
                  <p:cNvSpPr/>
                  <p:nvPr/>
                </p:nvSpPr>
                <p:spPr>
                  <a:xfrm>
                    <a:off x="4933357" y="5268559"/>
                    <a:ext cx="441194" cy="464956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261" name="Rectangle 260"/>
                  <p:cNvSpPr/>
                  <p:nvPr/>
                </p:nvSpPr>
                <p:spPr>
                  <a:xfrm>
                    <a:off x="5490750" y="5266153"/>
                    <a:ext cx="441194" cy="464956"/>
                  </a:xfrm>
                  <a:prstGeom prst="rect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262" name="Rectangle 261"/>
                  <p:cNvSpPr/>
                  <p:nvPr/>
                </p:nvSpPr>
                <p:spPr>
                  <a:xfrm>
                    <a:off x="6040528" y="5262353"/>
                    <a:ext cx="441194" cy="464956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>
                  <a:xfrm>
                    <a:off x="6609682" y="5267911"/>
                    <a:ext cx="441194" cy="464956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264" name="Rectangle 263"/>
                  <p:cNvSpPr/>
                  <p:nvPr/>
                </p:nvSpPr>
                <p:spPr>
                  <a:xfrm>
                    <a:off x="7171286" y="5267911"/>
                    <a:ext cx="441194" cy="464956"/>
                  </a:xfrm>
                  <a:prstGeom prst="rect">
                    <a:avLst/>
                  </a:prstGeom>
                  <a:solidFill>
                    <a:schemeClr val="accent4">
                      <a:lumMod val="50000"/>
                    </a:schemeClr>
                  </a:solidFill>
                  <a:ln>
                    <a:solidFill>
                      <a:schemeClr val="accent4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265" name="Rectangle 264"/>
                  <p:cNvSpPr/>
                  <p:nvPr/>
                </p:nvSpPr>
                <p:spPr>
                  <a:xfrm>
                    <a:off x="7721150" y="5266201"/>
                    <a:ext cx="441194" cy="464956"/>
                  </a:xfrm>
                  <a:prstGeom prst="rect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266" name="Rectangle 265"/>
                  <p:cNvSpPr/>
                  <p:nvPr/>
                </p:nvSpPr>
                <p:spPr>
                  <a:xfrm>
                    <a:off x="8278542" y="5263796"/>
                    <a:ext cx="441194" cy="464956"/>
                  </a:xfrm>
                  <a:prstGeom prst="rect">
                    <a:avLst/>
                  </a:prstGeom>
                  <a:solidFill>
                    <a:srgbClr val="7030A0"/>
                  </a:solidFill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</p:grpSp>
            <p:grpSp>
              <p:nvGrpSpPr>
                <p:cNvPr id="269" name="Group 268"/>
                <p:cNvGrpSpPr/>
                <p:nvPr/>
              </p:nvGrpSpPr>
              <p:grpSpPr>
                <a:xfrm>
                  <a:off x="1704417" y="5630204"/>
                  <a:ext cx="141270" cy="176321"/>
                  <a:chOff x="1704417" y="5652171"/>
                  <a:chExt cx="141270" cy="176321"/>
                </a:xfrm>
              </p:grpSpPr>
              <p:sp>
                <p:nvSpPr>
                  <p:cNvPr id="267" name="Rectangle 266"/>
                  <p:cNvSpPr/>
                  <p:nvPr/>
                </p:nvSpPr>
                <p:spPr>
                  <a:xfrm>
                    <a:off x="1704417" y="5652171"/>
                    <a:ext cx="141270" cy="17632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.</a:t>
                    </a:r>
                  </a:p>
                </p:txBody>
              </p:sp>
              <p:sp>
                <p:nvSpPr>
                  <p:cNvPr id="268" name="Oval 267"/>
                  <p:cNvSpPr/>
                  <p:nvPr/>
                </p:nvSpPr>
                <p:spPr>
                  <a:xfrm rot="16200000">
                    <a:off x="1742995" y="5711342"/>
                    <a:ext cx="54235" cy="58515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endParaRPr lang="en-US" sz="1836" kern="0">
                      <a:solidFill>
                        <a:sysClr val="windowText" lastClr="000000"/>
                      </a:solidFill>
                    </a:endParaRPr>
                  </a:p>
                </p:txBody>
              </p:sp>
            </p:grpSp>
            <p:grpSp>
              <p:nvGrpSpPr>
                <p:cNvPr id="270" name="Group 269"/>
                <p:cNvGrpSpPr/>
                <p:nvPr/>
              </p:nvGrpSpPr>
              <p:grpSpPr>
                <a:xfrm>
                  <a:off x="1704920" y="5842076"/>
                  <a:ext cx="141270" cy="176321"/>
                  <a:chOff x="1704417" y="5652171"/>
                  <a:chExt cx="141270" cy="176321"/>
                </a:xfrm>
              </p:grpSpPr>
              <p:sp>
                <p:nvSpPr>
                  <p:cNvPr id="271" name="Rectangle 270"/>
                  <p:cNvSpPr/>
                  <p:nvPr/>
                </p:nvSpPr>
                <p:spPr>
                  <a:xfrm>
                    <a:off x="1704417" y="5652171"/>
                    <a:ext cx="141270" cy="17632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.</a:t>
                    </a:r>
                  </a:p>
                </p:txBody>
              </p:sp>
              <p:sp>
                <p:nvSpPr>
                  <p:cNvPr id="272" name="Oval 271"/>
                  <p:cNvSpPr/>
                  <p:nvPr/>
                </p:nvSpPr>
                <p:spPr>
                  <a:xfrm rot="16200000">
                    <a:off x="1742995" y="5711342"/>
                    <a:ext cx="54235" cy="58515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endParaRPr lang="en-US" sz="1836" kern="0">
                      <a:solidFill>
                        <a:sysClr val="windowText" lastClr="000000"/>
                      </a:solidFill>
                    </a:endParaRPr>
                  </a:p>
                </p:txBody>
              </p:sp>
            </p:grpSp>
            <p:grpSp>
              <p:nvGrpSpPr>
                <p:cNvPr id="273" name="Group 272"/>
                <p:cNvGrpSpPr/>
                <p:nvPr/>
              </p:nvGrpSpPr>
              <p:grpSpPr>
                <a:xfrm>
                  <a:off x="1698781" y="6068060"/>
                  <a:ext cx="141270" cy="176321"/>
                  <a:chOff x="1704417" y="5652171"/>
                  <a:chExt cx="141270" cy="176321"/>
                </a:xfrm>
              </p:grpSpPr>
              <p:sp>
                <p:nvSpPr>
                  <p:cNvPr id="274" name="Rectangle 273"/>
                  <p:cNvSpPr/>
                  <p:nvPr/>
                </p:nvSpPr>
                <p:spPr>
                  <a:xfrm>
                    <a:off x="1704417" y="5652171"/>
                    <a:ext cx="141270" cy="176321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.</a:t>
                    </a:r>
                  </a:p>
                </p:txBody>
              </p:sp>
              <p:sp>
                <p:nvSpPr>
                  <p:cNvPr id="275" name="Oval 274"/>
                  <p:cNvSpPr/>
                  <p:nvPr/>
                </p:nvSpPr>
                <p:spPr>
                  <a:xfrm rot="16200000">
                    <a:off x="1742995" y="5711342"/>
                    <a:ext cx="54235" cy="58515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endParaRPr lang="en-US" sz="1836" kern="0">
                      <a:solidFill>
                        <a:sysClr val="windowText" lastClr="000000"/>
                      </a:solidFill>
                    </a:endParaRPr>
                  </a:p>
                </p:txBody>
              </p:sp>
            </p:grpSp>
            <p:sp>
              <p:nvSpPr>
                <p:cNvPr id="276" name="Double Brace 275"/>
                <p:cNvSpPr/>
                <p:nvPr/>
              </p:nvSpPr>
              <p:spPr>
                <a:xfrm>
                  <a:off x="1349818" y="4690234"/>
                  <a:ext cx="2471069" cy="2026251"/>
                </a:xfrm>
                <a:prstGeom prst="bracePair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</p:grpSp>
      <p:grpSp>
        <p:nvGrpSpPr>
          <p:cNvPr id="29" name="Group 28"/>
          <p:cNvGrpSpPr/>
          <p:nvPr/>
        </p:nvGrpSpPr>
        <p:grpSpPr>
          <a:xfrm>
            <a:off x="5652148" y="2065852"/>
            <a:ext cx="6689567" cy="1568794"/>
            <a:chOff x="5540961" y="2025529"/>
            <a:chExt cx="6558994" cy="1538173"/>
          </a:xfrm>
        </p:grpSpPr>
        <p:sp>
          <p:nvSpPr>
            <p:cNvPr id="168" name="TextBox 167"/>
            <p:cNvSpPr txBox="1"/>
            <p:nvPr/>
          </p:nvSpPr>
          <p:spPr>
            <a:xfrm>
              <a:off x="5540961" y="2542698"/>
              <a:ext cx="778585" cy="374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Model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6355613" y="2025529"/>
              <a:ext cx="5744342" cy="1538173"/>
              <a:chOff x="6355613" y="2025529"/>
              <a:chExt cx="5744342" cy="1538173"/>
            </a:xfrm>
          </p:grpSpPr>
          <p:sp>
            <p:nvSpPr>
              <p:cNvPr id="167" name="Rounded Rectangle 166"/>
              <p:cNvSpPr/>
              <p:nvPr/>
            </p:nvSpPr>
            <p:spPr>
              <a:xfrm>
                <a:off x="6355613" y="2025529"/>
                <a:ext cx="5562505" cy="1491063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72" name="TextBox 171"/>
              <p:cNvSpPr txBox="1"/>
              <p:nvPr/>
            </p:nvSpPr>
            <p:spPr>
              <a:xfrm>
                <a:off x="6600373" y="2058803"/>
                <a:ext cx="5499582" cy="1504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32597">
                  <a:defRPr/>
                </a:pPr>
                <a:r>
                  <a:rPr lang="en-US" sz="1836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  <a:cs typeface="Courier New" panose="02070309020205020404" pitchFamily="49" charset="0"/>
                  </a:rPr>
                  <a:t>z</a:t>
                </a:r>
                <a:r>
                  <a:rPr lang="en-US" sz="1836" kern="0">
                    <a:solidFill>
                      <a:sysClr val="windowText" lastClr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= model(X):</a:t>
                </a:r>
              </a:p>
              <a:p>
                <a:pPr defTabSz="932597">
                  <a:defRPr/>
                </a:pPr>
                <a:r>
                  <a:rPr lang="en-US" sz="1836" kern="0">
                    <a:solidFill>
                      <a:sysClr val="windowText" lastClr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	h1 = Dense(400, act = </a:t>
                </a:r>
                <a:r>
                  <a:rPr lang="en-US" sz="1836" kern="0" err="1">
                    <a:solidFill>
                      <a:sysClr val="windowText" lastClr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relu</a:t>
                </a:r>
                <a:r>
                  <a:rPr lang="en-US" sz="1836" kern="0">
                    <a:solidFill>
                      <a:sysClr val="windowText" lastClr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)(X)</a:t>
                </a:r>
              </a:p>
              <a:p>
                <a:pPr defTabSz="932597">
                  <a:defRPr/>
                </a:pPr>
                <a:r>
                  <a:rPr lang="en-US" sz="1836" kern="0">
                    <a:solidFill>
                      <a:sysClr val="windowText" lastClr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	h2 = Dense(200, act = </a:t>
                </a:r>
                <a:r>
                  <a:rPr lang="en-US" sz="1836" kern="0" err="1">
                    <a:solidFill>
                      <a:sysClr val="windowText" lastClr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relu</a:t>
                </a:r>
                <a:r>
                  <a:rPr lang="en-US" sz="1836" kern="0">
                    <a:solidFill>
                      <a:sysClr val="windowText" lastClr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)(h1)</a:t>
                </a:r>
              </a:p>
              <a:p>
                <a:pPr defTabSz="932597">
                  <a:defRPr/>
                </a:pPr>
                <a:r>
                  <a:rPr lang="en-US" sz="1836" kern="0">
                    <a:solidFill>
                      <a:sysClr val="windowText" lastClr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	r  = Dense(10,  act = None)(h2)</a:t>
                </a:r>
              </a:p>
              <a:p>
                <a:pPr defTabSz="932597">
                  <a:defRPr/>
                </a:pPr>
                <a:r>
                  <a:rPr lang="en-US" sz="1836" kern="0">
                    <a:solidFill>
                      <a:sysClr val="windowText" lastClr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	return r</a:t>
                </a:r>
              </a:p>
            </p:txBody>
          </p:sp>
        </p:grpSp>
        <p:sp>
          <p:nvSpPr>
            <p:cNvPr id="325" name="Right Arrow 324"/>
            <p:cNvSpPr/>
            <p:nvPr/>
          </p:nvSpPr>
          <p:spPr>
            <a:xfrm>
              <a:off x="5731676" y="2057106"/>
              <a:ext cx="503317" cy="334389"/>
            </a:xfrm>
            <a:prstGeom prst="rightArrow">
              <a:avLst>
                <a:gd name="adj1" fmla="val 50000"/>
                <a:gd name="adj2" fmla="val 47404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</a:rPr>
                <a:t>    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985125" y="119318"/>
            <a:ext cx="6171133" cy="1881606"/>
            <a:chOff x="5645802" y="110997"/>
            <a:chExt cx="6050680" cy="1844879"/>
          </a:xfrm>
        </p:grpSpPr>
        <p:sp>
          <p:nvSpPr>
            <p:cNvPr id="279" name="Rounded Rectangle 278"/>
            <p:cNvSpPr/>
            <p:nvPr/>
          </p:nvSpPr>
          <p:spPr>
            <a:xfrm>
              <a:off x="5645802" y="110997"/>
              <a:ext cx="6050680" cy="1839365"/>
            </a:xfrm>
            <a:prstGeom prst="roundRect">
              <a:avLst/>
            </a:prstGeom>
            <a:noFill/>
            <a:ln w="285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5661733" y="546138"/>
              <a:ext cx="872355" cy="3120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32597">
                <a:defRPr/>
              </a:pPr>
              <a:r>
                <a:rPr lang="en-US" sz="1428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Weights 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6406875" y="296561"/>
              <a:ext cx="1857220" cy="1371623"/>
              <a:chOff x="6406875" y="296561"/>
              <a:chExt cx="1857220" cy="1371623"/>
            </a:xfrm>
          </p:grpSpPr>
          <p:cxnSp>
            <p:nvCxnSpPr>
              <p:cNvPr id="208" name="Straight Connector 207"/>
              <p:cNvCxnSpPr/>
              <p:nvPr/>
            </p:nvCxnSpPr>
            <p:spPr>
              <a:xfrm>
                <a:off x="6808617" y="380478"/>
                <a:ext cx="1101762" cy="0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9" name="Double Bracket 208"/>
              <p:cNvSpPr/>
              <p:nvPr/>
            </p:nvSpPr>
            <p:spPr>
              <a:xfrm>
                <a:off x="6482768" y="296561"/>
                <a:ext cx="1781327" cy="767181"/>
              </a:xfrm>
              <a:prstGeom prst="bracketPair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211" name="Straight Connector 210"/>
              <p:cNvCxnSpPr/>
              <p:nvPr/>
            </p:nvCxnSpPr>
            <p:spPr>
              <a:xfrm flipV="1">
                <a:off x="6815339" y="437512"/>
                <a:ext cx="1095040" cy="2022"/>
              </a:xfrm>
              <a:prstGeom prst="line">
                <a:avLst/>
              </a:prstGeom>
              <a:ln w="158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TextBox 213"/>
              <p:cNvSpPr txBox="1"/>
              <p:nvPr/>
            </p:nvSpPr>
            <p:spPr>
              <a:xfrm>
                <a:off x="7118324" y="895751"/>
                <a:ext cx="514885" cy="3120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32597">
                  <a:defRPr/>
                </a:pPr>
                <a:r>
                  <a:rPr lang="en-US" sz="1428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784</a:t>
                </a:r>
              </a:p>
            </p:txBody>
          </p:sp>
          <p:cxnSp>
            <p:nvCxnSpPr>
              <p:cNvPr id="216" name="Straight Connector 215"/>
              <p:cNvCxnSpPr/>
              <p:nvPr/>
            </p:nvCxnSpPr>
            <p:spPr>
              <a:xfrm>
                <a:off x="6807109" y="499072"/>
                <a:ext cx="1101762" cy="0"/>
              </a:xfrm>
              <a:prstGeom prst="line">
                <a:avLst/>
              </a:prstGeom>
              <a:ln w="15875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 flipV="1">
                <a:off x="6813832" y="556106"/>
                <a:ext cx="1095040" cy="2022"/>
              </a:xfrm>
              <a:prstGeom prst="line">
                <a:avLst/>
              </a:prstGeom>
              <a:ln w="158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>
                <a:off x="6807102" y="616316"/>
                <a:ext cx="1101762" cy="0"/>
              </a:xfrm>
              <a:prstGeom prst="line">
                <a:avLst/>
              </a:prstGeom>
              <a:ln w="158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 flipV="1">
                <a:off x="6813824" y="675371"/>
                <a:ext cx="1095040" cy="2022"/>
              </a:xfrm>
              <a:prstGeom prst="line">
                <a:avLst/>
              </a:prstGeom>
              <a:ln w="158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>
                <a:off x="6805594" y="736931"/>
                <a:ext cx="1101762" cy="0"/>
              </a:xfrm>
              <a:prstGeom prst="line">
                <a:avLst/>
              </a:prstGeom>
              <a:ln w="15875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 flipV="1">
                <a:off x="6812317" y="793965"/>
                <a:ext cx="1095040" cy="2022"/>
              </a:xfrm>
              <a:prstGeom prst="line">
                <a:avLst/>
              </a:prstGeom>
              <a:ln w="1587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>
                <a:off x="6808617" y="855525"/>
                <a:ext cx="1101762" cy="0"/>
              </a:xfrm>
              <a:prstGeom prst="line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/>
              <p:cNvCxnSpPr/>
              <p:nvPr/>
            </p:nvCxnSpPr>
            <p:spPr>
              <a:xfrm flipV="1">
                <a:off x="6815339" y="912558"/>
                <a:ext cx="1095040" cy="2022"/>
              </a:xfrm>
              <a:prstGeom prst="line">
                <a:avLst/>
              </a:prstGeom>
              <a:ln w="158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TextBox 206"/>
              <p:cNvSpPr txBox="1"/>
              <p:nvPr/>
            </p:nvSpPr>
            <p:spPr>
              <a:xfrm>
                <a:off x="6406875" y="507625"/>
                <a:ext cx="492444" cy="3120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32597">
                  <a:defRPr/>
                </a:pPr>
                <a:r>
                  <a:rPr lang="en-US" sz="1428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400</a:t>
                </a:r>
              </a:p>
            </p:txBody>
          </p:sp>
          <p:sp>
            <p:nvSpPr>
              <p:cNvPr id="205" name="TextBox 204"/>
              <p:cNvSpPr txBox="1"/>
              <p:nvPr/>
            </p:nvSpPr>
            <p:spPr>
              <a:xfrm>
                <a:off x="6731804" y="1136372"/>
                <a:ext cx="1071086" cy="531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32597">
                  <a:defRPr/>
                </a:pPr>
                <a:r>
                  <a:rPr lang="en-US" sz="1428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+ </a:t>
                </a:r>
              </a:p>
              <a:p>
                <a:pPr algn="ctr" defTabSz="932597">
                  <a:defRPr/>
                </a:pPr>
                <a:r>
                  <a:rPr lang="en-US" sz="1428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400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8430532" y="368679"/>
              <a:ext cx="1423634" cy="1295994"/>
              <a:chOff x="8430532" y="368679"/>
              <a:chExt cx="1423634" cy="1295994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8430532" y="368679"/>
                <a:ext cx="1423634" cy="730241"/>
                <a:chOff x="7365347" y="1181475"/>
                <a:chExt cx="1423634" cy="730241"/>
              </a:xfrm>
            </p:grpSpPr>
            <p:sp>
              <p:nvSpPr>
                <p:cNvPr id="284" name="Double Bracket 283"/>
                <p:cNvSpPr/>
                <p:nvPr/>
              </p:nvSpPr>
              <p:spPr>
                <a:xfrm>
                  <a:off x="7425067" y="1181475"/>
                  <a:ext cx="1363914" cy="621215"/>
                </a:xfrm>
                <a:prstGeom prst="bracketPair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85" name="TextBox 284"/>
                <p:cNvSpPr txBox="1"/>
                <p:nvPr/>
              </p:nvSpPr>
              <p:spPr>
                <a:xfrm>
                  <a:off x="7770404" y="1599643"/>
                  <a:ext cx="492443" cy="3120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932597">
                    <a:defRPr/>
                  </a:pPr>
                  <a:r>
                    <a:rPr lang="en-US" sz="1428" kern="0">
                      <a:solidFill>
                        <a:sysClr val="windowText" lastClr="000000"/>
                      </a:solidFill>
                      <a:latin typeface="Bradley Hand ITC" panose="03070402050302030203" pitchFamily="66" charset="0"/>
                    </a:rPr>
                    <a:t>400</a:t>
                  </a:r>
                </a:p>
              </p:txBody>
            </p:sp>
            <p:grpSp>
              <p:nvGrpSpPr>
                <p:cNvPr id="286" name="Group 285"/>
                <p:cNvGrpSpPr/>
                <p:nvPr/>
              </p:nvGrpSpPr>
              <p:grpSpPr>
                <a:xfrm>
                  <a:off x="7767489" y="1343931"/>
                  <a:ext cx="710212" cy="298264"/>
                  <a:chOff x="9169978" y="3908712"/>
                  <a:chExt cx="1173293" cy="298264"/>
                </a:xfrm>
              </p:grpSpPr>
              <p:cxnSp>
                <p:nvCxnSpPr>
                  <p:cNvPr id="289" name="Straight Connector 288"/>
                  <p:cNvCxnSpPr/>
                  <p:nvPr/>
                </p:nvCxnSpPr>
                <p:spPr>
                  <a:xfrm>
                    <a:off x="9171580" y="3908712"/>
                    <a:ext cx="1170082" cy="0"/>
                  </a:xfrm>
                  <a:prstGeom prst="line">
                    <a:avLst/>
                  </a:prstGeom>
                  <a:ln w="1587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0" name="Straight Connector 289"/>
                  <p:cNvCxnSpPr/>
                  <p:nvPr/>
                </p:nvCxnSpPr>
                <p:spPr>
                  <a:xfrm flipV="1">
                    <a:off x="9178719" y="3967767"/>
                    <a:ext cx="1162943" cy="2022"/>
                  </a:xfrm>
                  <a:prstGeom prst="line">
                    <a:avLst/>
                  </a:prstGeom>
                  <a:ln w="15875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/>
                  <p:cNvCxnSpPr/>
                  <p:nvPr/>
                </p:nvCxnSpPr>
                <p:spPr>
                  <a:xfrm>
                    <a:off x="9169978" y="4029327"/>
                    <a:ext cx="1170082" cy="0"/>
                  </a:xfrm>
                  <a:prstGeom prst="line">
                    <a:avLst/>
                  </a:prstGeom>
                  <a:ln w="15875">
                    <a:solidFill>
                      <a:schemeClr val="accent6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/>
                  <p:cNvCxnSpPr/>
                  <p:nvPr/>
                </p:nvCxnSpPr>
                <p:spPr>
                  <a:xfrm flipV="1">
                    <a:off x="9177118" y="4086361"/>
                    <a:ext cx="1162943" cy="2022"/>
                  </a:xfrm>
                  <a:prstGeom prst="line">
                    <a:avLst/>
                  </a:prstGeom>
                  <a:ln w="158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3" name="Straight Connector 292"/>
                  <p:cNvCxnSpPr/>
                  <p:nvPr/>
                </p:nvCxnSpPr>
                <p:spPr>
                  <a:xfrm>
                    <a:off x="9173189" y="4147921"/>
                    <a:ext cx="1170082" cy="0"/>
                  </a:xfrm>
                  <a:prstGeom prst="line">
                    <a:avLst/>
                  </a:prstGeom>
                  <a:ln w="15875"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4" name="Straight Connector 293"/>
                  <p:cNvCxnSpPr/>
                  <p:nvPr/>
                </p:nvCxnSpPr>
                <p:spPr>
                  <a:xfrm flipV="1">
                    <a:off x="9180328" y="4204954"/>
                    <a:ext cx="1162943" cy="2022"/>
                  </a:xfrm>
                  <a:prstGeom prst="line">
                    <a:avLst/>
                  </a:prstGeom>
                  <a:ln w="1587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87" name="TextBox 286"/>
                <p:cNvSpPr txBox="1"/>
                <p:nvPr/>
              </p:nvSpPr>
              <p:spPr>
                <a:xfrm>
                  <a:off x="7365347" y="1347783"/>
                  <a:ext cx="481222" cy="3120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932597">
                    <a:defRPr/>
                  </a:pPr>
                  <a:r>
                    <a:rPr lang="en-US" sz="1428" kern="0">
                      <a:solidFill>
                        <a:sysClr val="windowText" lastClr="000000"/>
                      </a:solidFill>
                      <a:latin typeface="Bradley Hand ITC" panose="03070402050302030203" pitchFamily="66" charset="0"/>
                    </a:rPr>
                    <a:t>200</a:t>
                  </a:r>
                </a:p>
              </p:txBody>
            </p:sp>
          </p:grpSp>
          <p:sp>
            <p:nvSpPr>
              <p:cNvPr id="295" name="TextBox 294"/>
              <p:cNvSpPr txBox="1"/>
              <p:nvPr/>
            </p:nvSpPr>
            <p:spPr>
              <a:xfrm>
                <a:off x="8570481" y="1132861"/>
                <a:ext cx="1071086" cy="531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32597">
                  <a:defRPr/>
                </a:pPr>
                <a:r>
                  <a:rPr lang="en-US" sz="1428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+ </a:t>
                </a:r>
              </a:p>
              <a:p>
                <a:pPr algn="ctr" defTabSz="932597">
                  <a:defRPr/>
                </a:pPr>
                <a:r>
                  <a:rPr lang="en-US" sz="1428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200</a:t>
                </a: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10185757" y="361753"/>
              <a:ext cx="1126300" cy="1304119"/>
              <a:chOff x="10185757" y="361753"/>
              <a:chExt cx="1126300" cy="1304119"/>
            </a:xfrm>
          </p:grpSpPr>
          <p:sp>
            <p:nvSpPr>
              <p:cNvPr id="297" name="Double Bracket 296"/>
              <p:cNvSpPr/>
              <p:nvPr/>
            </p:nvSpPr>
            <p:spPr>
              <a:xfrm>
                <a:off x="10196588" y="361753"/>
                <a:ext cx="1115469" cy="634697"/>
              </a:xfrm>
              <a:prstGeom prst="bracketPair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298" name="Straight Connector 297"/>
              <p:cNvCxnSpPr/>
              <p:nvPr/>
            </p:nvCxnSpPr>
            <p:spPr>
              <a:xfrm>
                <a:off x="10548122" y="511334"/>
                <a:ext cx="529540" cy="0"/>
              </a:xfrm>
              <a:prstGeom prst="line">
                <a:avLst/>
              </a:prstGeom>
              <a:ln w="158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10551353" y="570389"/>
                <a:ext cx="526309" cy="2022"/>
              </a:xfrm>
              <a:prstGeom prst="line">
                <a:avLst/>
              </a:prstGeom>
              <a:ln w="158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>
                <a:off x="10555785" y="631949"/>
                <a:ext cx="529540" cy="0"/>
              </a:xfrm>
              <a:prstGeom prst="line">
                <a:avLst/>
              </a:prstGeom>
              <a:ln w="15875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0559016" y="688983"/>
                <a:ext cx="526309" cy="2022"/>
              </a:xfrm>
              <a:prstGeom prst="line">
                <a:avLst/>
              </a:prstGeom>
              <a:ln w="158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/>
              <p:cNvCxnSpPr/>
              <p:nvPr/>
            </p:nvCxnSpPr>
            <p:spPr>
              <a:xfrm>
                <a:off x="10557238" y="721185"/>
                <a:ext cx="529540" cy="0"/>
              </a:xfrm>
              <a:prstGeom prst="line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/>
              <p:cNvCxnSpPr/>
              <p:nvPr/>
            </p:nvCxnSpPr>
            <p:spPr>
              <a:xfrm flipV="1">
                <a:off x="10560469" y="778218"/>
                <a:ext cx="526309" cy="2022"/>
              </a:xfrm>
              <a:prstGeom prst="line">
                <a:avLst/>
              </a:prstGeom>
              <a:ln w="158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4" name="TextBox 303"/>
              <p:cNvSpPr txBox="1"/>
              <p:nvPr/>
            </p:nvSpPr>
            <p:spPr>
              <a:xfrm>
                <a:off x="10579945" y="748038"/>
                <a:ext cx="481222" cy="3120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32597">
                  <a:defRPr/>
                </a:pPr>
                <a:r>
                  <a:rPr lang="en-US" sz="1428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200</a:t>
                </a:r>
              </a:p>
            </p:txBody>
          </p:sp>
          <p:sp>
            <p:nvSpPr>
              <p:cNvPr id="305" name="TextBox 304"/>
              <p:cNvSpPr txBox="1"/>
              <p:nvPr/>
            </p:nvSpPr>
            <p:spPr>
              <a:xfrm>
                <a:off x="10216094" y="530800"/>
                <a:ext cx="370614" cy="3120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32597">
                  <a:defRPr/>
                </a:pPr>
                <a:r>
                  <a:rPr lang="en-US" sz="1428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10</a:t>
                </a:r>
              </a:p>
            </p:txBody>
          </p:sp>
          <p:cxnSp>
            <p:nvCxnSpPr>
              <p:cNvPr id="306" name="Straight Connector 305"/>
              <p:cNvCxnSpPr/>
              <p:nvPr/>
            </p:nvCxnSpPr>
            <p:spPr>
              <a:xfrm>
                <a:off x="10548802" y="541070"/>
                <a:ext cx="529540" cy="0"/>
              </a:xfrm>
              <a:prstGeom prst="line">
                <a:avLst/>
              </a:prstGeom>
              <a:ln w="15875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/>
              <p:cNvCxnSpPr/>
              <p:nvPr/>
            </p:nvCxnSpPr>
            <p:spPr>
              <a:xfrm flipV="1">
                <a:off x="10551873" y="601129"/>
                <a:ext cx="526309" cy="2022"/>
              </a:xfrm>
              <a:prstGeom prst="line">
                <a:avLst/>
              </a:prstGeom>
              <a:ln w="158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/>
              <p:cNvCxnSpPr/>
              <p:nvPr/>
            </p:nvCxnSpPr>
            <p:spPr>
              <a:xfrm flipV="1">
                <a:off x="10556225" y="749115"/>
                <a:ext cx="526309" cy="2022"/>
              </a:xfrm>
              <a:prstGeom prst="line">
                <a:avLst/>
              </a:prstGeom>
              <a:ln w="158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>
                <a:off x="10555785" y="659711"/>
                <a:ext cx="529540" cy="0"/>
              </a:xfrm>
              <a:prstGeom prst="line">
                <a:avLst/>
              </a:prstGeom>
              <a:ln w="158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1" name="TextBox 310"/>
              <p:cNvSpPr txBox="1"/>
              <p:nvPr/>
            </p:nvSpPr>
            <p:spPr>
              <a:xfrm>
                <a:off x="10185757" y="1134060"/>
                <a:ext cx="1071086" cy="531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32597">
                  <a:defRPr/>
                </a:pPr>
                <a:r>
                  <a:rPr lang="en-US" sz="1428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+ </a:t>
                </a:r>
              </a:p>
              <a:p>
                <a:pPr algn="ctr" defTabSz="932597">
                  <a:defRPr/>
                </a:pPr>
                <a:r>
                  <a:rPr lang="en-US" sz="1428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10</a:t>
                </a:r>
              </a:p>
            </p:txBody>
          </p:sp>
        </p:grpSp>
        <p:sp>
          <p:nvSpPr>
            <p:cNvPr id="312" name="TextBox 311"/>
            <p:cNvSpPr txBox="1"/>
            <p:nvPr/>
          </p:nvSpPr>
          <p:spPr>
            <a:xfrm>
              <a:off x="5695974" y="1346614"/>
              <a:ext cx="543740" cy="3120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32597">
                <a:defRPr/>
              </a:pPr>
              <a:r>
                <a:rPr lang="en-US" sz="1428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bias 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695399" y="1581030"/>
              <a:ext cx="1925527" cy="374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/>
              <a:r>
                <a:rPr lang="en-US" sz="1836" b="1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Model Parameters</a:t>
              </a:r>
            </a:p>
          </p:txBody>
        </p:sp>
      </p:grpSp>
      <p:sp>
        <p:nvSpPr>
          <p:cNvPr id="313" name="Rounded Rectangle 212"/>
          <p:cNvSpPr/>
          <p:nvPr/>
        </p:nvSpPr>
        <p:spPr>
          <a:xfrm>
            <a:off x="7104387" y="3903345"/>
            <a:ext cx="4401456" cy="567708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314" name="TextBox 313"/>
          <p:cNvSpPr txBox="1"/>
          <p:nvPr/>
        </p:nvSpPr>
        <p:spPr>
          <a:xfrm>
            <a:off x="6050292" y="4028659"/>
            <a:ext cx="794085" cy="382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Loss</a:t>
            </a:r>
          </a:p>
        </p:txBody>
      </p:sp>
      <p:sp>
        <p:nvSpPr>
          <p:cNvPr id="315" name="Rectangle 314"/>
          <p:cNvSpPr/>
          <p:nvPr/>
        </p:nvSpPr>
        <p:spPr>
          <a:xfrm>
            <a:off x="7151319" y="3982034"/>
            <a:ext cx="4223311" cy="382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97">
              <a:defRPr/>
            </a:pPr>
            <a:r>
              <a:rPr lang="en-US" sz="1632" kern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cross_entropy_with_softmax</a:t>
            </a:r>
            <a:r>
              <a:rPr lang="en-US" sz="1836" kern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  <a:cs typeface="Courier New" panose="02070309020205020404" pitchFamily="49" charset="0"/>
              </a:rPr>
              <a:t>z</a:t>
            </a:r>
            <a:r>
              <a:rPr lang="en-US" sz="1836" kern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  <a:cs typeface="Courier New" panose="02070309020205020404" pitchFamily="49" charset="0"/>
              </a:rPr>
              <a:t>Y</a:t>
            </a:r>
            <a:r>
              <a:rPr lang="en-US" sz="1836" kern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16" name="Right Arrow 325"/>
          <p:cNvSpPr/>
          <p:nvPr/>
        </p:nvSpPr>
        <p:spPr>
          <a:xfrm>
            <a:off x="5395359" y="4272692"/>
            <a:ext cx="492720" cy="49428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317" name="Rectangle 316"/>
          <p:cNvSpPr/>
          <p:nvPr/>
        </p:nvSpPr>
        <p:spPr>
          <a:xfrm>
            <a:off x="7137954" y="5379394"/>
            <a:ext cx="4671278" cy="830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97"/>
            <a:r>
              <a:rPr lang="en-US" sz="1836" kern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Trainer(</a:t>
            </a: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  <a:cs typeface="Courier New" panose="02070309020205020404" pitchFamily="49" charset="0"/>
              </a:rPr>
              <a:t>model</a:t>
            </a:r>
            <a:r>
              <a:rPr lang="en-US" sz="1836" kern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(</a:t>
            </a: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  <a:cs typeface="Courier New" panose="02070309020205020404" pitchFamily="49" charset="0"/>
              </a:rPr>
              <a:t>loss, error)</a:t>
            </a:r>
            <a:r>
              <a:rPr lang="en-US" sz="1836" kern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  <a:cs typeface="Courier New" panose="02070309020205020404" pitchFamily="49" charset="0"/>
              </a:rPr>
              <a:t>learner</a:t>
            </a:r>
            <a:r>
              <a:rPr lang="en-US" sz="1836" kern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836" kern="0">
              <a:solidFill>
                <a:sysClr val="windowText" lastClr="000000"/>
              </a:solidFill>
            </a:endParaRPr>
          </a:p>
          <a:p>
            <a:pPr defTabSz="932597"/>
            <a:endParaRPr lang="en-US" sz="1020" kern="0">
              <a:solidFill>
                <a:sysClr val="windowText" lastClr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597"/>
            <a:r>
              <a:rPr lang="en-US" sz="1836" kern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Trainer.</a:t>
            </a:r>
            <a:r>
              <a:rPr lang="en-US" sz="1836" b="1" kern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train</a:t>
            </a:r>
            <a:r>
              <a:rPr lang="en-US" sz="1836" kern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_minibatch</a:t>
            </a:r>
            <a:r>
              <a:rPr lang="en-US" sz="1836" kern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  <a:cs typeface="Courier New" panose="02070309020205020404" pitchFamily="49" charset="0"/>
              </a:rPr>
              <a:t>X</a:t>
            </a:r>
            <a:r>
              <a:rPr lang="en-US" sz="1836" kern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  <a:cs typeface="Courier New" panose="02070309020205020404" pitchFamily="49" charset="0"/>
              </a:rPr>
              <a:t>Y</a:t>
            </a:r>
            <a:r>
              <a:rPr lang="en-US" sz="1836" kern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</p:txBody>
      </p:sp>
      <p:sp>
        <p:nvSpPr>
          <p:cNvPr id="318" name="Rounded Rectangle 212"/>
          <p:cNvSpPr/>
          <p:nvPr/>
        </p:nvSpPr>
        <p:spPr>
          <a:xfrm>
            <a:off x="7104387" y="4542279"/>
            <a:ext cx="4401456" cy="567708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319" name="TextBox 318"/>
          <p:cNvSpPr txBox="1"/>
          <p:nvPr/>
        </p:nvSpPr>
        <p:spPr>
          <a:xfrm>
            <a:off x="6019517" y="4501478"/>
            <a:ext cx="1176514" cy="670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Error</a:t>
            </a:r>
          </a:p>
          <a:p>
            <a:pPr defTabSz="932597">
              <a:defRPr/>
            </a:pP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(optional)</a:t>
            </a:r>
          </a:p>
        </p:txBody>
      </p:sp>
      <p:sp>
        <p:nvSpPr>
          <p:cNvPr id="320" name="Rectangle 319"/>
          <p:cNvSpPr/>
          <p:nvPr/>
        </p:nvSpPr>
        <p:spPr>
          <a:xfrm>
            <a:off x="7140077" y="4645431"/>
            <a:ext cx="3458171" cy="382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97">
              <a:defRPr/>
            </a:pPr>
            <a:r>
              <a:rPr lang="en-US" sz="1632" kern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classification_error</a:t>
            </a:r>
            <a:r>
              <a:rPr lang="en-US" sz="1836" kern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  <a:cs typeface="Courier New" panose="02070309020205020404" pitchFamily="49" charset="0"/>
              </a:rPr>
              <a:t>z</a:t>
            </a:r>
            <a:r>
              <a:rPr lang="en-US" sz="1836" kern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  <a:cs typeface="Courier New" panose="02070309020205020404" pitchFamily="49" charset="0"/>
              </a:rPr>
              <a:t>Y</a:t>
            </a:r>
            <a:r>
              <a:rPr lang="en-US" sz="1836" kern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164311" y="6209011"/>
            <a:ext cx="6217356" cy="670445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932597">
              <a:defRPr/>
            </a:pPr>
            <a:r>
              <a:rPr lang="en-US" sz="1836" b="1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Learner</a:t>
            </a:r>
          </a:p>
          <a:p>
            <a:pPr defTabSz="932597">
              <a:defRPr/>
            </a:pPr>
            <a:r>
              <a:rPr lang="en-US" sz="1836" kern="0" err="1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sgd</a:t>
            </a: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, </a:t>
            </a:r>
            <a:r>
              <a:rPr lang="en-US" sz="1836" kern="0" err="1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adagrad</a:t>
            </a: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 </a:t>
            </a:r>
            <a:r>
              <a:rPr lang="en-US" sz="1836" kern="0" err="1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etc</a:t>
            </a: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, are solvers to estimate – </a:t>
            </a:r>
            <a:r>
              <a:rPr lang="en-US" sz="1836" b="1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W</a:t>
            </a: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 &amp; </a:t>
            </a:r>
            <a:r>
              <a:rPr lang="en-US" sz="1836" b="1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8558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14" grpId="0"/>
      <p:bldP spid="313" grpId="0" animBg="1"/>
      <p:bldP spid="314" grpId="0"/>
      <p:bldP spid="315" grpId="0"/>
      <p:bldP spid="316" grpId="0" animBg="1"/>
      <p:bldP spid="317" grpId="0"/>
      <p:bldP spid="318" grpId="0" animBg="1"/>
      <p:bldP spid="319" grpId="0"/>
      <p:bldP spid="320" grpId="0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42380" y="346784"/>
            <a:ext cx="2720825" cy="606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3264" b="1" kern="0">
                <a:solidFill>
                  <a:sysClr val="windowText" lastClr="000000"/>
                </a:solidFill>
              </a:rPr>
              <a:t>Test workflow</a:t>
            </a:r>
          </a:p>
        </p:txBody>
      </p:sp>
      <p:sp>
        <p:nvSpPr>
          <p:cNvPr id="326" name="Right Arrow 325"/>
          <p:cNvSpPr/>
          <p:nvPr/>
        </p:nvSpPr>
        <p:spPr>
          <a:xfrm>
            <a:off x="5496259" y="4180171"/>
            <a:ext cx="492720" cy="49428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5652149" y="2593316"/>
            <a:ext cx="794085" cy="382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Model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5453868" y="119318"/>
            <a:ext cx="6887847" cy="3515328"/>
            <a:chOff x="5346551" y="116989"/>
            <a:chExt cx="6753404" cy="3446713"/>
          </a:xfrm>
        </p:grpSpPr>
        <p:sp>
          <p:nvSpPr>
            <p:cNvPr id="167" name="Rounded Rectangle 166"/>
            <p:cNvSpPr/>
            <p:nvPr/>
          </p:nvSpPr>
          <p:spPr>
            <a:xfrm>
              <a:off x="6355613" y="2025529"/>
              <a:ext cx="5562505" cy="149106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6600373" y="2058803"/>
              <a:ext cx="5499582" cy="1504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  <a:cs typeface="Courier New" panose="02070309020205020404" pitchFamily="49" charset="0"/>
                </a:rPr>
                <a:t>z</a:t>
              </a:r>
              <a:r>
                <a:rPr lang="en-US" sz="1836" kern="0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= model(X):</a:t>
              </a:r>
            </a:p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	h1 = Dense(400, act = </a:t>
              </a:r>
              <a:r>
                <a:rPr lang="en-US" sz="1836" kern="0" err="1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relu</a:t>
              </a:r>
              <a:r>
                <a:rPr lang="en-US" sz="1836" kern="0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)(X)</a:t>
              </a:r>
            </a:p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	h2 = Dense(200, act = </a:t>
              </a:r>
              <a:r>
                <a:rPr lang="en-US" sz="1836" kern="0" err="1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relu</a:t>
              </a:r>
              <a:r>
                <a:rPr lang="en-US" sz="1836" kern="0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)(h1)</a:t>
              </a:r>
            </a:p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	r  = Dense(10,  act = None)(h2)</a:t>
              </a:r>
            </a:p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	return r</a:t>
              </a:r>
            </a:p>
          </p:txBody>
        </p:sp>
        <p:sp>
          <p:nvSpPr>
            <p:cNvPr id="325" name="Right Arrow 324"/>
            <p:cNvSpPr/>
            <p:nvPr/>
          </p:nvSpPr>
          <p:spPr>
            <a:xfrm>
              <a:off x="5346551" y="2077007"/>
              <a:ext cx="503317" cy="465691"/>
            </a:xfrm>
            <a:prstGeom prst="rightArrow">
              <a:avLst>
                <a:gd name="adj1" fmla="val 50000"/>
                <a:gd name="adj2" fmla="val 47404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5867438" y="116989"/>
              <a:ext cx="6050680" cy="1844879"/>
              <a:chOff x="5867438" y="116989"/>
              <a:chExt cx="6050680" cy="1844879"/>
            </a:xfrm>
          </p:grpSpPr>
          <p:sp>
            <p:nvSpPr>
              <p:cNvPr id="279" name="Rounded Rectangle 278"/>
              <p:cNvSpPr/>
              <p:nvPr/>
            </p:nvSpPr>
            <p:spPr>
              <a:xfrm>
                <a:off x="5867438" y="116989"/>
                <a:ext cx="6050680" cy="1839365"/>
              </a:xfrm>
              <a:prstGeom prst="roundRect">
                <a:avLst/>
              </a:prstGeom>
              <a:noFill/>
              <a:ln w="28575"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10" name="TextBox 209"/>
              <p:cNvSpPr txBox="1"/>
              <p:nvPr/>
            </p:nvSpPr>
            <p:spPr>
              <a:xfrm>
                <a:off x="5883369" y="552130"/>
                <a:ext cx="872355" cy="3120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32597">
                  <a:defRPr/>
                </a:pPr>
                <a:r>
                  <a:rPr lang="en-US" sz="1428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Weights </a:t>
                </a:r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6628511" y="302553"/>
                <a:ext cx="1857220" cy="1371623"/>
                <a:chOff x="6406875" y="296561"/>
                <a:chExt cx="1857220" cy="1371623"/>
              </a:xfrm>
            </p:grpSpPr>
            <p:cxnSp>
              <p:nvCxnSpPr>
                <p:cNvPr id="208" name="Straight Connector 207"/>
                <p:cNvCxnSpPr/>
                <p:nvPr/>
              </p:nvCxnSpPr>
              <p:spPr>
                <a:xfrm>
                  <a:off x="6808617" y="380478"/>
                  <a:ext cx="1101762" cy="0"/>
                </a:xfrm>
                <a:prstGeom prst="line">
                  <a:avLst/>
                </a:prstGeom>
                <a:ln w="158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9" name="Double Bracket 208"/>
                <p:cNvSpPr/>
                <p:nvPr/>
              </p:nvSpPr>
              <p:spPr>
                <a:xfrm>
                  <a:off x="6482768" y="296561"/>
                  <a:ext cx="1781327" cy="767181"/>
                </a:xfrm>
                <a:prstGeom prst="bracketPair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211" name="Straight Connector 210"/>
                <p:cNvCxnSpPr/>
                <p:nvPr/>
              </p:nvCxnSpPr>
              <p:spPr>
                <a:xfrm flipV="1">
                  <a:off x="6815339" y="437512"/>
                  <a:ext cx="1095040" cy="2022"/>
                </a:xfrm>
                <a:prstGeom prst="line">
                  <a:avLst/>
                </a:prstGeom>
                <a:ln w="158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4" name="TextBox 213"/>
                <p:cNvSpPr txBox="1"/>
                <p:nvPr/>
              </p:nvSpPr>
              <p:spPr>
                <a:xfrm>
                  <a:off x="7118324" y="895751"/>
                  <a:ext cx="514885" cy="3120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932597">
                    <a:defRPr/>
                  </a:pPr>
                  <a:r>
                    <a:rPr lang="en-US" sz="1428" kern="0">
                      <a:solidFill>
                        <a:sysClr val="windowText" lastClr="000000"/>
                      </a:solidFill>
                      <a:latin typeface="Bradley Hand ITC" panose="03070402050302030203" pitchFamily="66" charset="0"/>
                    </a:rPr>
                    <a:t>784</a:t>
                  </a:r>
                </a:p>
              </p:txBody>
            </p:sp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6807109" y="499072"/>
                  <a:ext cx="1101762" cy="0"/>
                </a:xfrm>
                <a:prstGeom prst="line">
                  <a:avLst/>
                </a:prstGeom>
                <a:ln w="15875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/>
                <p:cNvCxnSpPr/>
                <p:nvPr/>
              </p:nvCxnSpPr>
              <p:spPr>
                <a:xfrm flipV="1">
                  <a:off x="6813832" y="556106"/>
                  <a:ext cx="1095040" cy="2022"/>
                </a:xfrm>
                <a:prstGeom prst="line">
                  <a:avLst/>
                </a:prstGeom>
                <a:ln w="1587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/>
                <p:cNvCxnSpPr/>
                <p:nvPr/>
              </p:nvCxnSpPr>
              <p:spPr>
                <a:xfrm>
                  <a:off x="6807102" y="616316"/>
                  <a:ext cx="1101762" cy="0"/>
                </a:xfrm>
                <a:prstGeom prst="line">
                  <a:avLst/>
                </a:prstGeom>
                <a:ln w="15875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/>
                <p:nvPr/>
              </p:nvCxnSpPr>
              <p:spPr>
                <a:xfrm flipV="1">
                  <a:off x="6813824" y="675371"/>
                  <a:ext cx="1095040" cy="2022"/>
                </a:xfrm>
                <a:prstGeom prst="line">
                  <a:avLst/>
                </a:prstGeom>
                <a:ln w="158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/>
              </p:nvCxnSpPr>
              <p:spPr>
                <a:xfrm>
                  <a:off x="6805594" y="736931"/>
                  <a:ext cx="1101762" cy="0"/>
                </a:xfrm>
                <a:prstGeom prst="line">
                  <a:avLst/>
                </a:prstGeom>
                <a:ln w="15875"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/>
                <p:cNvCxnSpPr/>
                <p:nvPr/>
              </p:nvCxnSpPr>
              <p:spPr>
                <a:xfrm flipV="1">
                  <a:off x="6812317" y="793965"/>
                  <a:ext cx="1095040" cy="2022"/>
                </a:xfrm>
                <a:prstGeom prst="line">
                  <a:avLst/>
                </a:prstGeom>
                <a:ln w="15875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/>
                <p:cNvCxnSpPr/>
                <p:nvPr/>
              </p:nvCxnSpPr>
              <p:spPr>
                <a:xfrm>
                  <a:off x="6808617" y="855525"/>
                  <a:ext cx="1101762" cy="0"/>
                </a:xfrm>
                <a:prstGeom prst="line">
                  <a:avLst/>
                </a:prstGeom>
                <a:ln w="15875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/>
                <p:nvPr/>
              </p:nvCxnSpPr>
              <p:spPr>
                <a:xfrm flipV="1">
                  <a:off x="6815339" y="912558"/>
                  <a:ext cx="1095040" cy="2022"/>
                </a:xfrm>
                <a:prstGeom prst="line">
                  <a:avLst/>
                </a:prstGeom>
                <a:ln w="15875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7" name="TextBox 206"/>
                <p:cNvSpPr txBox="1"/>
                <p:nvPr/>
              </p:nvSpPr>
              <p:spPr>
                <a:xfrm>
                  <a:off x="6406875" y="507625"/>
                  <a:ext cx="492444" cy="3120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932597">
                    <a:defRPr/>
                  </a:pPr>
                  <a:r>
                    <a:rPr lang="en-US" sz="1428" kern="0">
                      <a:solidFill>
                        <a:sysClr val="windowText" lastClr="000000"/>
                      </a:solidFill>
                      <a:latin typeface="Bradley Hand ITC" panose="03070402050302030203" pitchFamily="66" charset="0"/>
                    </a:rPr>
                    <a:t>400</a:t>
                  </a:r>
                </a:p>
              </p:txBody>
            </p:sp>
            <p:sp>
              <p:nvSpPr>
                <p:cNvPr id="205" name="TextBox 204"/>
                <p:cNvSpPr txBox="1"/>
                <p:nvPr/>
              </p:nvSpPr>
              <p:spPr>
                <a:xfrm>
                  <a:off x="6731804" y="1136372"/>
                  <a:ext cx="1071086" cy="5318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932597">
                    <a:defRPr/>
                  </a:pPr>
                  <a:r>
                    <a:rPr lang="en-US" sz="1428" kern="0">
                      <a:solidFill>
                        <a:sysClr val="windowText" lastClr="000000"/>
                      </a:solidFill>
                      <a:latin typeface="Bradley Hand ITC" panose="03070402050302030203" pitchFamily="66" charset="0"/>
                    </a:rPr>
                    <a:t>+ </a:t>
                  </a:r>
                </a:p>
                <a:p>
                  <a:pPr algn="ctr" defTabSz="932597">
                    <a:defRPr/>
                  </a:pPr>
                  <a:r>
                    <a:rPr lang="en-US" sz="1428" kern="0">
                      <a:solidFill>
                        <a:sysClr val="windowText" lastClr="000000"/>
                      </a:solidFill>
                      <a:latin typeface="Bradley Hand ITC" panose="03070402050302030203" pitchFamily="66" charset="0"/>
                    </a:rPr>
                    <a:t>400</a:t>
                  </a:r>
                </a:p>
              </p:txBody>
            </p:sp>
          </p:grpSp>
          <p:grpSp>
            <p:nvGrpSpPr>
              <p:cNvPr id="5" name="Group 4"/>
              <p:cNvGrpSpPr/>
              <p:nvPr/>
            </p:nvGrpSpPr>
            <p:grpSpPr>
              <a:xfrm>
                <a:off x="8652168" y="374671"/>
                <a:ext cx="1423634" cy="1295994"/>
                <a:chOff x="8430532" y="368679"/>
                <a:chExt cx="1423634" cy="1295994"/>
              </a:xfrm>
            </p:grpSpPr>
            <p:grpSp>
              <p:nvGrpSpPr>
                <p:cNvPr id="2" name="Group 1"/>
                <p:cNvGrpSpPr/>
                <p:nvPr/>
              </p:nvGrpSpPr>
              <p:grpSpPr>
                <a:xfrm>
                  <a:off x="8430532" y="368679"/>
                  <a:ext cx="1423634" cy="730241"/>
                  <a:chOff x="7365347" y="1181475"/>
                  <a:chExt cx="1423634" cy="730241"/>
                </a:xfrm>
              </p:grpSpPr>
              <p:sp>
                <p:nvSpPr>
                  <p:cNvPr id="284" name="Double Bracket 283"/>
                  <p:cNvSpPr/>
                  <p:nvPr/>
                </p:nvSpPr>
                <p:spPr>
                  <a:xfrm>
                    <a:off x="7425067" y="1181475"/>
                    <a:ext cx="1363914" cy="621215"/>
                  </a:xfrm>
                  <a:prstGeom prst="bracketPair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endParaRPr lang="en-US" sz="1836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285" name="TextBox 284"/>
                  <p:cNvSpPr txBox="1"/>
                  <p:nvPr/>
                </p:nvSpPr>
                <p:spPr>
                  <a:xfrm>
                    <a:off x="7770404" y="1599643"/>
                    <a:ext cx="492443" cy="31207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32597">
                      <a:defRPr/>
                    </a:pPr>
                    <a:r>
                      <a:rPr lang="en-US" sz="1428" kern="0">
                        <a:solidFill>
                          <a:sysClr val="windowText" lastClr="000000"/>
                        </a:solidFill>
                        <a:latin typeface="Bradley Hand ITC" panose="03070402050302030203" pitchFamily="66" charset="0"/>
                      </a:rPr>
                      <a:t>400</a:t>
                    </a:r>
                  </a:p>
                </p:txBody>
              </p:sp>
              <p:grpSp>
                <p:nvGrpSpPr>
                  <p:cNvPr id="286" name="Group 285"/>
                  <p:cNvGrpSpPr/>
                  <p:nvPr/>
                </p:nvGrpSpPr>
                <p:grpSpPr>
                  <a:xfrm>
                    <a:off x="7767489" y="1343931"/>
                    <a:ext cx="710212" cy="298264"/>
                    <a:chOff x="9169978" y="3908712"/>
                    <a:chExt cx="1173293" cy="298264"/>
                  </a:xfrm>
                </p:grpSpPr>
                <p:cxnSp>
                  <p:nvCxnSpPr>
                    <p:cNvPr id="289" name="Straight Connector 288"/>
                    <p:cNvCxnSpPr/>
                    <p:nvPr/>
                  </p:nvCxnSpPr>
                  <p:spPr>
                    <a:xfrm>
                      <a:off x="9171580" y="3908712"/>
                      <a:ext cx="1170082" cy="0"/>
                    </a:xfrm>
                    <a:prstGeom prst="line">
                      <a:avLst/>
                    </a:prstGeom>
                    <a:ln w="15875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0" name="Straight Connector 289"/>
                    <p:cNvCxnSpPr/>
                    <p:nvPr/>
                  </p:nvCxnSpPr>
                  <p:spPr>
                    <a:xfrm flipV="1">
                      <a:off x="9178719" y="3967767"/>
                      <a:ext cx="1162943" cy="2022"/>
                    </a:xfrm>
                    <a:prstGeom prst="line">
                      <a:avLst/>
                    </a:prstGeom>
                    <a:ln w="15875">
                      <a:solidFill>
                        <a:schemeClr val="accent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1" name="Straight Connector 290"/>
                    <p:cNvCxnSpPr/>
                    <p:nvPr/>
                  </p:nvCxnSpPr>
                  <p:spPr>
                    <a:xfrm>
                      <a:off x="9169978" y="4029327"/>
                      <a:ext cx="1170082" cy="0"/>
                    </a:xfrm>
                    <a:prstGeom prst="line">
                      <a:avLst/>
                    </a:prstGeom>
                    <a:ln w="15875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2" name="Straight Connector 291"/>
                    <p:cNvCxnSpPr/>
                    <p:nvPr/>
                  </p:nvCxnSpPr>
                  <p:spPr>
                    <a:xfrm flipV="1">
                      <a:off x="9177118" y="4086361"/>
                      <a:ext cx="1162943" cy="2022"/>
                    </a:xfrm>
                    <a:prstGeom prst="line">
                      <a:avLst/>
                    </a:prstGeom>
                    <a:ln w="15875"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3" name="Straight Connector 292"/>
                    <p:cNvCxnSpPr/>
                    <p:nvPr/>
                  </p:nvCxnSpPr>
                  <p:spPr>
                    <a:xfrm>
                      <a:off x="9173189" y="4147921"/>
                      <a:ext cx="1170082" cy="0"/>
                    </a:xfrm>
                    <a:prstGeom prst="line">
                      <a:avLst/>
                    </a:prstGeom>
                    <a:ln w="15875">
                      <a:solidFill>
                        <a:schemeClr val="accent6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4" name="Straight Connector 293"/>
                    <p:cNvCxnSpPr/>
                    <p:nvPr/>
                  </p:nvCxnSpPr>
                  <p:spPr>
                    <a:xfrm flipV="1">
                      <a:off x="9180328" y="4204954"/>
                      <a:ext cx="1162943" cy="2022"/>
                    </a:xfrm>
                    <a:prstGeom prst="line">
                      <a:avLst/>
                    </a:prstGeom>
                    <a:ln w="15875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87" name="TextBox 286"/>
                  <p:cNvSpPr txBox="1"/>
                  <p:nvPr/>
                </p:nvSpPr>
                <p:spPr>
                  <a:xfrm>
                    <a:off x="7365347" y="1347783"/>
                    <a:ext cx="481222" cy="31207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 defTabSz="932597">
                      <a:defRPr/>
                    </a:pPr>
                    <a:r>
                      <a:rPr lang="en-US" sz="1428" kern="0">
                        <a:solidFill>
                          <a:sysClr val="windowText" lastClr="000000"/>
                        </a:solidFill>
                        <a:latin typeface="Bradley Hand ITC" panose="03070402050302030203" pitchFamily="66" charset="0"/>
                      </a:rPr>
                      <a:t>200</a:t>
                    </a:r>
                  </a:p>
                </p:txBody>
              </p:sp>
            </p:grpSp>
            <p:sp>
              <p:nvSpPr>
                <p:cNvPr id="295" name="TextBox 294"/>
                <p:cNvSpPr txBox="1"/>
                <p:nvPr/>
              </p:nvSpPr>
              <p:spPr>
                <a:xfrm>
                  <a:off x="8570481" y="1132861"/>
                  <a:ext cx="1071086" cy="5318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932597">
                    <a:defRPr/>
                  </a:pPr>
                  <a:r>
                    <a:rPr lang="en-US" sz="1428" kern="0">
                      <a:solidFill>
                        <a:sysClr val="windowText" lastClr="000000"/>
                      </a:solidFill>
                      <a:latin typeface="Bradley Hand ITC" panose="03070402050302030203" pitchFamily="66" charset="0"/>
                    </a:rPr>
                    <a:t>+ </a:t>
                  </a:r>
                </a:p>
                <a:p>
                  <a:pPr algn="ctr" defTabSz="932597">
                    <a:defRPr/>
                  </a:pPr>
                  <a:r>
                    <a:rPr lang="en-US" sz="1428" kern="0">
                      <a:solidFill>
                        <a:sysClr val="windowText" lastClr="000000"/>
                      </a:solidFill>
                      <a:latin typeface="Bradley Hand ITC" panose="03070402050302030203" pitchFamily="66" charset="0"/>
                    </a:rPr>
                    <a:t>200</a:t>
                  </a:r>
                </a:p>
              </p:txBody>
            </p:sp>
          </p:grpSp>
          <p:grpSp>
            <p:nvGrpSpPr>
              <p:cNvPr id="6" name="Group 5"/>
              <p:cNvGrpSpPr/>
              <p:nvPr/>
            </p:nvGrpSpPr>
            <p:grpSpPr>
              <a:xfrm>
                <a:off x="10407393" y="367745"/>
                <a:ext cx="1126300" cy="1304119"/>
                <a:chOff x="10185757" y="361753"/>
                <a:chExt cx="1126300" cy="1304119"/>
              </a:xfrm>
            </p:grpSpPr>
            <p:sp>
              <p:nvSpPr>
                <p:cNvPr id="297" name="Double Bracket 296"/>
                <p:cNvSpPr/>
                <p:nvPr/>
              </p:nvSpPr>
              <p:spPr>
                <a:xfrm>
                  <a:off x="10196588" y="361753"/>
                  <a:ext cx="1115469" cy="634697"/>
                </a:xfrm>
                <a:prstGeom prst="bracketPair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298" name="Straight Connector 297"/>
                <p:cNvCxnSpPr/>
                <p:nvPr/>
              </p:nvCxnSpPr>
              <p:spPr>
                <a:xfrm>
                  <a:off x="10548122" y="511334"/>
                  <a:ext cx="529540" cy="0"/>
                </a:xfrm>
                <a:prstGeom prst="line">
                  <a:avLst/>
                </a:prstGeom>
                <a:ln w="1587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Straight Connector 298"/>
                <p:cNvCxnSpPr/>
                <p:nvPr/>
              </p:nvCxnSpPr>
              <p:spPr>
                <a:xfrm flipV="1">
                  <a:off x="10551353" y="570389"/>
                  <a:ext cx="526309" cy="2022"/>
                </a:xfrm>
                <a:prstGeom prst="line">
                  <a:avLst/>
                </a:prstGeom>
                <a:ln w="158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/>
                <p:cNvCxnSpPr/>
                <p:nvPr/>
              </p:nvCxnSpPr>
              <p:spPr>
                <a:xfrm>
                  <a:off x="10555785" y="631949"/>
                  <a:ext cx="529540" cy="0"/>
                </a:xfrm>
                <a:prstGeom prst="line">
                  <a:avLst/>
                </a:prstGeom>
                <a:ln w="15875"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/>
                <p:cNvCxnSpPr/>
                <p:nvPr/>
              </p:nvCxnSpPr>
              <p:spPr>
                <a:xfrm flipV="1">
                  <a:off x="10559016" y="688983"/>
                  <a:ext cx="526309" cy="2022"/>
                </a:xfrm>
                <a:prstGeom prst="line">
                  <a:avLst/>
                </a:prstGeom>
                <a:ln w="158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/>
                <p:cNvCxnSpPr/>
                <p:nvPr/>
              </p:nvCxnSpPr>
              <p:spPr>
                <a:xfrm>
                  <a:off x="10557238" y="721185"/>
                  <a:ext cx="529540" cy="0"/>
                </a:xfrm>
                <a:prstGeom prst="line">
                  <a:avLst/>
                </a:prstGeom>
                <a:ln w="15875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Straight Connector 302"/>
                <p:cNvCxnSpPr/>
                <p:nvPr/>
              </p:nvCxnSpPr>
              <p:spPr>
                <a:xfrm flipV="1">
                  <a:off x="10560469" y="778218"/>
                  <a:ext cx="526309" cy="2022"/>
                </a:xfrm>
                <a:prstGeom prst="line">
                  <a:avLst/>
                </a:prstGeom>
                <a:ln w="15875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4" name="TextBox 303"/>
                <p:cNvSpPr txBox="1"/>
                <p:nvPr/>
              </p:nvSpPr>
              <p:spPr>
                <a:xfrm>
                  <a:off x="10579945" y="748038"/>
                  <a:ext cx="481222" cy="3120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932597">
                    <a:defRPr/>
                  </a:pPr>
                  <a:r>
                    <a:rPr lang="en-US" sz="1428" kern="0">
                      <a:solidFill>
                        <a:sysClr val="windowText" lastClr="000000"/>
                      </a:solidFill>
                      <a:latin typeface="Bradley Hand ITC" panose="03070402050302030203" pitchFamily="66" charset="0"/>
                    </a:rPr>
                    <a:t>200</a:t>
                  </a:r>
                </a:p>
              </p:txBody>
            </p:sp>
            <p:sp>
              <p:nvSpPr>
                <p:cNvPr id="305" name="TextBox 304"/>
                <p:cNvSpPr txBox="1"/>
                <p:nvPr/>
              </p:nvSpPr>
              <p:spPr>
                <a:xfrm>
                  <a:off x="10216094" y="530800"/>
                  <a:ext cx="370614" cy="3120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932597">
                    <a:defRPr/>
                  </a:pPr>
                  <a:r>
                    <a:rPr lang="en-US" sz="1428" kern="0">
                      <a:solidFill>
                        <a:sysClr val="windowText" lastClr="000000"/>
                      </a:solidFill>
                      <a:latin typeface="Bradley Hand ITC" panose="03070402050302030203" pitchFamily="66" charset="0"/>
                    </a:rPr>
                    <a:t>10</a:t>
                  </a:r>
                </a:p>
              </p:txBody>
            </p:sp>
            <p:cxnSp>
              <p:nvCxnSpPr>
                <p:cNvPr id="306" name="Straight Connector 305"/>
                <p:cNvCxnSpPr/>
                <p:nvPr/>
              </p:nvCxnSpPr>
              <p:spPr>
                <a:xfrm>
                  <a:off x="10548802" y="541070"/>
                  <a:ext cx="529540" cy="0"/>
                </a:xfrm>
                <a:prstGeom prst="line">
                  <a:avLst/>
                </a:prstGeom>
                <a:ln w="15875"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Straight Connector 306"/>
                <p:cNvCxnSpPr/>
                <p:nvPr/>
              </p:nvCxnSpPr>
              <p:spPr>
                <a:xfrm flipV="1">
                  <a:off x="10551873" y="601129"/>
                  <a:ext cx="526309" cy="2022"/>
                </a:xfrm>
                <a:prstGeom prst="line">
                  <a:avLst/>
                </a:prstGeom>
                <a:ln w="15875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Connector 307"/>
                <p:cNvCxnSpPr/>
                <p:nvPr/>
              </p:nvCxnSpPr>
              <p:spPr>
                <a:xfrm flipV="1">
                  <a:off x="10556225" y="749115"/>
                  <a:ext cx="526309" cy="2022"/>
                </a:xfrm>
                <a:prstGeom prst="line">
                  <a:avLst/>
                </a:prstGeom>
                <a:ln w="158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Connector 308"/>
                <p:cNvCxnSpPr/>
                <p:nvPr/>
              </p:nvCxnSpPr>
              <p:spPr>
                <a:xfrm>
                  <a:off x="10555785" y="659711"/>
                  <a:ext cx="529540" cy="0"/>
                </a:xfrm>
                <a:prstGeom prst="line">
                  <a:avLst/>
                </a:prstGeom>
                <a:ln w="15875"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1" name="TextBox 310"/>
                <p:cNvSpPr txBox="1"/>
                <p:nvPr/>
              </p:nvSpPr>
              <p:spPr>
                <a:xfrm>
                  <a:off x="10185757" y="1134060"/>
                  <a:ext cx="1071086" cy="5318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932597">
                    <a:defRPr/>
                  </a:pPr>
                  <a:r>
                    <a:rPr lang="en-US" sz="1428" kern="0">
                      <a:solidFill>
                        <a:sysClr val="windowText" lastClr="000000"/>
                      </a:solidFill>
                      <a:latin typeface="Bradley Hand ITC" panose="03070402050302030203" pitchFamily="66" charset="0"/>
                    </a:rPr>
                    <a:t>+ </a:t>
                  </a:r>
                </a:p>
                <a:p>
                  <a:pPr algn="ctr" defTabSz="932597">
                    <a:defRPr/>
                  </a:pPr>
                  <a:r>
                    <a:rPr lang="en-US" sz="1428" kern="0">
                      <a:solidFill>
                        <a:sysClr val="windowText" lastClr="000000"/>
                      </a:solidFill>
                      <a:latin typeface="Bradley Hand ITC" panose="03070402050302030203" pitchFamily="66" charset="0"/>
                    </a:rPr>
                    <a:t>10</a:t>
                  </a:r>
                </a:p>
              </p:txBody>
            </p:sp>
          </p:grpSp>
          <p:sp>
            <p:nvSpPr>
              <p:cNvPr id="312" name="TextBox 311"/>
              <p:cNvSpPr txBox="1"/>
              <p:nvPr/>
            </p:nvSpPr>
            <p:spPr>
              <a:xfrm>
                <a:off x="5917610" y="1352606"/>
                <a:ext cx="543740" cy="3120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32597">
                  <a:defRPr/>
                </a:pPr>
                <a:r>
                  <a:rPr lang="en-US" sz="1428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bias </a:t>
                </a:r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7917035" y="1587022"/>
                <a:ext cx="1925527" cy="374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32597"/>
                <a:r>
                  <a:rPr lang="en-US" sz="1836" b="1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Model Parameters</a:t>
                </a:r>
              </a:p>
            </p:txBody>
          </p:sp>
        </p:grpSp>
      </p:grpSp>
      <p:sp>
        <p:nvSpPr>
          <p:cNvPr id="212" name="Flowchart: Magnetic Disk 211"/>
          <p:cNvSpPr/>
          <p:nvPr/>
        </p:nvSpPr>
        <p:spPr>
          <a:xfrm>
            <a:off x="266251" y="1626809"/>
            <a:ext cx="932603" cy="98309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MNIST</a:t>
            </a:r>
          </a:p>
          <a:p>
            <a:pPr algn="ctr" defTabSz="932597">
              <a:defRPr/>
            </a:pP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Test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138380" y="907796"/>
            <a:ext cx="4673777" cy="5168833"/>
            <a:chOff x="1115296" y="890077"/>
            <a:chExt cx="4582550" cy="5067943"/>
          </a:xfrm>
        </p:grpSpPr>
        <p:grpSp>
          <p:nvGrpSpPr>
            <p:cNvPr id="29" name="Group 28"/>
            <p:cNvGrpSpPr/>
            <p:nvPr/>
          </p:nvGrpSpPr>
          <p:grpSpPr>
            <a:xfrm>
              <a:off x="1585555" y="890077"/>
              <a:ext cx="3601690" cy="2207563"/>
              <a:chOff x="1585555" y="890077"/>
              <a:chExt cx="3601690" cy="2207563"/>
            </a:xfrm>
          </p:grpSpPr>
          <p:grpSp>
            <p:nvGrpSpPr>
              <p:cNvPr id="288" name="Group 287"/>
              <p:cNvGrpSpPr/>
              <p:nvPr/>
            </p:nvGrpSpPr>
            <p:grpSpPr>
              <a:xfrm>
                <a:off x="2166512" y="1213959"/>
                <a:ext cx="2607966" cy="202744"/>
                <a:chOff x="599339" y="1569211"/>
                <a:chExt cx="3391436" cy="259206"/>
              </a:xfrm>
            </p:grpSpPr>
            <p:sp>
              <p:nvSpPr>
                <p:cNvPr id="385" name="Rectangle 384"/>
                <p:cNvSpPr/>
                <p:nvPr/>
              </p:nvSpPr>
              <p:spPr>
                <a:xfrm rot="16200000">
                  <a:off x="592810" y="1575741"/>
                  <a:ext cx="258263" cy="24520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 rot="16200000">
                  <a:off x="835973" y="1575741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 rot="16200000">
                  <a:off x="1081178" y="1575741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 rot="16200000">
                  <a:off x="1316372" y="1575741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 rot="16200000">
                  <a:off x="1561577" y="1575741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 rot="16200000">
                  <a:off x="1804740" y="1575741"/>
                  <a:ext cx="258263" cy="245205"/>
                </a:xfrm>
                <a:prstGeom prst="rect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 rot="16200000">
                  <a:off x="2049945" y="1575741"/>
                  <a:ext cx="258263" cy="245205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 rot="16200000">
                  <a:off x="3004448" y="1576761"/>
                  <a:ext cx="258263" cy="24316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 defTabSz="932597">
                    <a:defRPr/>
                  </a:pPr>
                  <a:r>
                    <a:rPr lang="en-US" sz="1836" kern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 rot="16200000">
                  <a:off x="3250673" y="1575741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 rot="16200000">
                  <a:off x="3493836" y="1575741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 rot="16200000">
                  <a:off x="3739041" y="1575741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96" name="Oval 395"/>
                <p:cNvSpPr/>
                <p:nvPr/>
              </p:nvSpPr>
              <p:spPr>
                <a:xfrm rot="16200000">
                  <a:off x="3114620" y="1666906"/>
                  <a:ext cx="54235" cy="5851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97" name="Oval 396"/>
                <p:cNvSpPr/>
                <p:nvPr/>
              </p:nvSpPr>
              <p:spPr>
                <a:xfrm rot="16200000">
                  <a:off x="3353913" y="1670438"/>
                  <a:ext cx="54235" cy="5851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98" name="Oval 397"/>
                <p:cNvSpPr/>
                <p:nvPr/>
              </p:nvSpPr>
              <p:spPr>
                <a:xfrm rot="16200000">
                  <a:off x="3599898" y="1670438"/>
                  <a:ext cx="54235" cy="5851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 rot="16200000">
                  <a:off x="2293039" y="1576683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00" name="Rectangle 399"/>
                <p:cNvSpPr/>
                <p:nvPr/>
              </p:nvSpPr>
              <p:spPr>
                <a:xfrm rot="16200000">
                  <a:off x="2538244" y="1576683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01" name="Rectangle 400"/>
                <p:cNvSpPr/>
                <p:nvPr/>
              </p:nvSpPr>
              <p:spPr>
                <a:xfrm rot="16200000">
                  <a:off x="2781407" y="1576683"/>
                  <a:ext cx="258263" cy="245205"/>
                </a:xfrm>
                <a:prstGeom prst="rect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296" name="Group 295"/>
              <p:cNvGrpSpPr/>
              <p:nvPr/>
            </p:nvGrpSpPr>
            <p:grpSpPr>
              <a:xfrm>
                <a:off x="2166512" y="1494053"/>
                <a:ext cx="2607966" cy="202744"/>
                <a:chOff x="4650810" y="1484432"/>
                <a:chExt cx="3391436" cy="259206"/>
              </a:xfrm>
            </p:grpSpPr>
            <p:sp>
              <p:nvSpPr>
                <p:cNvPr id="368" name="Rectangle 367"/>
                <p:cNvSpPr/>
                <p:nvPr/>
              </p:nvSpPr>
              <p:spPr>
                <a:xfrm rot="16200000">
                  <a:off x="4644281" y="1490962"/>
                  <a:ext cx="258263" cy="245205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 rot="16200000">
                  <a:off x="4887444" y="1490962"/>
                  <a:ext cx="258263" cy="24520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 rot="16200000">
                  <a:off x="5132649" y="1490962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 rot="16200000">
                  <a:off x="5367843" y="1490962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 rot="16200000">
                  <a:off x="5613048" y="1490962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 rot="16200000">
                  <a:off x="5856211" y="1490962"/>
                  <a:ext cx="258263" cy="24520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 rot="16200000">
                  <a:off x="6101416" y="1490962"/>
                  <a:ext cx="258263" cy="245205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 rot="16200000">
                  <a:off x="7055919" y="1491982"/>
                  <a:ext cx="258263" cy="24316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 defTabSz="932597">
                    <a:defRPr/>
                  </a:pPr>
                  <a:r>
                    <a:rPr lang="en-US" sz="1836" kern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 rot="16200000">
                  <a:off x="7302144" y="1490962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 rot="16200000">
                  <a:off x="7545307" y="1490962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 rot="16200000">
                  <a:off x="7790512" y="1490962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79" name="Oval 378"/>
                <p:cNvSpPr/>
                <p:nvPr/>
              </p:nvSpPr>
              <p:spPr>
                <a:xfrm rot="16200000">
                  <a:off x="7166091" y="1582127"/>
                  <a:ext cx="54235" cy="5851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80" name="Oval 379"/>
                <p:cNvSpPr/>
                <p:nvPr/>
              </p:nvSpPr>
              <p:spPr>
                <a:xfrm rot="16200000">
                  <a:off x="7405384" y="1585659"/>
                  <a:ext cx="54235" cy="5851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81" name="Oval 380"/>
                <p:cNvSpPr/>
                <p:nvPr/>
              </p:nvSpPr>
              <p:spPr>
                <a:xfrm rot="16200000">
                  <a:off x="7651369" y="1585659"/>
                  <a:ext cx="54235" cy="5851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 rot="16200000">
                  <a:off x="6344510" y="1491904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 rot="16200000">
                  <a:off x="6589715" y="1491904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 rot="16200000">
                  <a:off x="6832878" y="1491904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310" name="Group 309"/>
              <p:cNvGrpSpPr/>
              <p:nvPr/>
            </p:nvGrpSpPr>
            <p:grpSpPr>
              <a:xfrm>
                <a:off x="2164385" y="1772542"/>
                <a:ext cx="2607966" cy="202744"/>
                <a:chOff x="4650810" y="1484432"/>
                <a:chExt cx="3391436" cy="259206"/>
              </a:xfrm>
            </p:grpSpPr>
            <p:sp>
              <p:nvSpPr>
                <p:cNvPr id="351" name="Rectangle 350"/>
                <p:cNvSpPr/>
                <p:nvPr/>
              </p:nvSpPr>
              <p:spPr>
                <a:xfrm rot="16200000">
                  <a:off x="4644281" y="1490962"/>
                  <a:ext cx="258263" cy="24520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 rot="16200000">
                  <a:off x="4887444" y="1490962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 rot="16200000">
                  <a:off x="5132649" y="1490962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 rot="16200000">
                  <a:off x="5367843" y="1490962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 rot="16200000">
                  <a:off x="5613048" y="1490962"/>
                  <a:ext cx="258263" cy="24520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 rot="16200000">
                  <a:off x="5856211" y="1490962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 rot="16200000">
                  <a:off x="6101416" y="1490962"/>
                  <a:ext cx="258263" cy="245205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 rot="16200000">
                  <a:off x="7055919" y="1491982"/>
                  <a:ext cx="258263" cy="24316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 defTabSz="932597">
                    <a:defRPr/>
                  </a:pPr>
                  <a:r>
                    <a:rPr lang="en-US" sz="1836" kern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 rot="16200000">
                  <a:off x="7302144" y="1490962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60" name="Rectangle 359"/>
                <p:cNvSpPr/>
                <p:nvPr/>
              </p:nvSpPr>
              <p:spPr>
                <a:xfrm rot="16200000">
                  <a:off x="7545307" y="1490962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61" name="Rectangle 360"/>
                <p:cNvSpPr/>
                <p:nvPr/>
              </p:nvSpPr>
              <p:spPr>
                <a:xfrm rot="16200000">
                  <a:off x="7790512" y="1490962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62" name="Oval 361"/>
                <p:cNvSpPr/>
                <p:nvPr/>
              </p:nvSpPr>
              <p:spPr>
                <a:xfrm rot="16200000">
                  <a:off x="7166091" y="1582127"/>
                  <a:ext cx="54235" cy="5851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63" name="Oval 362"/>
                <p:cNvSpPr/>
                <p:nvPr/>
              </p:nvSpPr>
              <p:spPr>
                <a:xfrm rot="16200000">
                  <a:off x="7405384" y="1585659"/>
                  <a:ext cx="54235" cy="5851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64" name="Oval 363"/>
                <p:cNvSpPr/>
                <p:nvPr/>
              </p:nvSpPr>
              <p:spPr>
                <a:xfrm rot="16200000">
                  <a:off x="7651369" y="1585659"/>
                  <a:ext cx="54235" cy="5851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 rot="16200000">
                  <a:off x="6344510" y="1491904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 rot="16200000">
                  <a:off x="6589715" y="1491904"/>
                  <a:ext cx="258263" cy="245205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 rot="16200000">
                  <a:off x="6832878" y="1491904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313" name="Group 312"/>
              <p:cNvGrpSpPr/>
              <p:nvPr/>
            </p:nvGrpSpPr>
            <p:grpSpPr>
              <a:xfrm>
                <a:off x="2169230" y="1982068"/>
                <a:ext cx="186989" cy="202007"/>
                <a:chOff x="602873" y="2551230"/>
                <a:chExt cx="243163" cy="258263"/>
              </a:xfrm>
            </p:grpSpPr>
            <p:sp>
              <p:nvSpPr>
                <p:cNvPr id="349" name="Rectangle 348"/>
                <p:cNvSpPr/>
                <p:nvPr/>
              </p:nvSpPr>
              <p:spPr>
                <a:xfrm rot="16200000">
                  <a:off x="595323" y="2558780"/>
                  <a:ext cx="258263" cy="24316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0" name="Oval 349"/>
                <p:cNvSpPr/>
                <p:nvPr/>
              </p:nvSpPr>
              <p:spPr>
                <a:xfrm rot="16200000">
                  <a:off x="699439" y="2648925"/>
                  <a:ext cx="54235" cy="5851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314" name="Group 313"/>
              <p:cNvGrpSpPr/>
              <p:nvPr/>
            </p:nvGrpSpPr>
            <p:grpSpPr>
              <a:xfrm>
                <a:off x="2170846" y="2230121"/>
                <a:ext cx="186989" cy="202007"/>
                <a:chOff x="602873" y="2551230"/>
                <a:chExt cx="243163" cy="258263"/>
              </a:xfrm>
            </p:grpSpPr>
            <p:sp>
              <p:nvSpPr>
                <p:cNvPr id="347" name="Rectangle 346"/>
                <p:cNvSpPr/>
                <p:nvPr/>
              </p:nvSpPr>
              <p:spPr>
                <a:xfrm rot="16200000">
                  <a:off x="595323" y="2558780"/>
                  <a:ext cx="258263" cy="24316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8" name="Oval 347"/>
                <p:cNvSpPr/>
                <p:nvPr/>
              </p:nvSpPr>
              <p:spPr>
                <a:xfrm rot="16200000">
                  <a:off x="699439" y="2648925"/>
                  <a:ext cx="54235" cy="5851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315" name="Group 314"/>
              <p:cNvGrpSpPr/>
              <p:nvPr/>
            </p:nvGrpSpPr>
            <p:grpSpPr>
              <a:xfrm>
                <a:off x="2170846" y="2466630"/>
                <a:ext cx="186989" cy="202007"/>
                <a:chOff x="602873" y="2551230"/>
                <a:chExt cx="243163" cy="258263"/>
              </a:xfrm>
            </p:grpSpPr>
            <p:sp>
              <p:nvSpPr>
                <p:cNvPr id="345" name="Rectangle 344"/>
                <p:cNvSpPr/>
                <p:nvPr/>
              </p:nvSpPr>
              <p:spPr>
                <a:xfrm rot="16200000">
                  <a:off x="595323" y="2558780"/>
                  <a:ext cx="258263" cy="24316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6" name="Oval 345"/>
                <p:cNvSpPr/>
                <p:nvPr/>
              </p:nvSpPr>
              <p:spPr>
                <a:xfrm rot="16200000">
                  <a:off x="699439" y="2648925"/>
                  <a:ext cx="54235" cy="5851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316" name="Group 315"/>
              <p:cNvGrpSpPr/>
              <p:nvPr/>
            </p:nvGrpSpPr>
            <p:grpSpPr>
              <a:xfrm>
                <a:off x="2171605" y="2746725"/>
                <a:ext cx="2607966" cy="202744"/>
                <a:chOff x="4650810" y="1484432"/>
                <a:chExt cx="3391436" cy="259206"/>
              </a:xfrm>
            </p:grpSpPr>
            <p:sp>
              <p:nvSpPr>
                <p:cNvPr id="323" name="Rectangle 322"/>
                <p:cNvSpPr/>
                <p:nvPr/>
              </p:nvSpPr>
              <p:spPr>
                <a:xfrm rot="16200000">
                  <a:off x="4644281" y="1490962"/>
                  <a:ext cx="258263" cy="245205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 rot="16200000">
                  <a:off x="4887444" y="1490962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 rot="16200000">
                  <a:off x="5132649" y="1490962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 rot="16200000">
                  <a:off x="5367843" y="1490962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 rot="16200000">
                  <a:off x="5613048" y="1490962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 rot="16200000">
                  <a:off x="5856211" y="1490962"/>
                  <a:ext cx="258263" cy="245205"/>
                </a:xfrm>
                <a:prstGeom prst="rect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 rot="16200000">
                  <a:off x="6101416" y="1490962"/>
                  <a:ext cx="258263" cy="245205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 rot="16200000">
                  <a:off x="7055919" y="1491982"/>
                  <a:ext cx="258263" cy="24316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 defTabSz="932597">
                    <a:defRPr/>
                  </a:pPr>
                  <a:r>
                    <a:rPr lang="en-US" sz="1836" kern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 rot="16200000">
                  <a:off x="7302144" y="1490962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 rot="16200000">
                  <a:off x="7545307" y="1490962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 rot="16200000">
                  <a:off x="7790512" y="1490962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39" name="Oval 338"/>
                <p:cNvSpPr/>
                <p:nvPr/>
              </p:nvSpPr>
              <p:spPr>
                <a:xfrm rot="16200000">
                  <a:off x="7166091" y="1582127"/>
                  <a:ext cx="54235" cy="5851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40" name="Oval 339"/>
                <p:cNvSpPr/>
                <p:nvPr/>
              </p:nvSpPr>
              <p:spPr>
                <a:xfrm rot="16200000">
                  <a:off x="7405384" y="1585659"/>
                  <a:ext cx="54235" cy="5851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41" name="Oval 340"/>
                <p:cNvSpPr/>
                <p:nvPr/>
              </p:nvSpPr>
              <p:spPr>
                <a:xfrm rot="16200000">
                  <a:off x="7651369" y="1585659"/>
                  <a:ext cx="54235" cy="5851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 rot="16200000">
                  <a:off x="6344510" y="1491904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 rot="16200000">
                  <a:off x="6589715" y="1491904"/>
                  <a:ext cx="258263" cy="24520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 rot="16200000">
                  <a:off x="6832878" y="1491904"/>
                  <a:ext cx="258263" cy="245205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317" name="Double Brace 316"/>
              <p:cNvSpPr/>
              <p:nvPr/>
            </p:nvSpPr>
            <p:spPr>
              <a:xfrm>
                <a:off x="1585555" y="1110223"/>
                <a:ext cx="3601690" cy="1974574"/>
              </a:xfrm>
              <a:prstGeom prst="bracePair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18" name="TextBox 317"/>
              <p:cNvSpPr txBox="1"/>
              <p:nvPr/>
            </p:nvSpPr>
            <p:spPr>
              <a:xfrm>
                <a:off x="1881642" y="1168816"/>
                <a:ext cx="317716" cy="374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32597">
                  <a:defRPr/>
                </a:pPr>
                <a:r>
                  <a:rPr lang="en-US" sz="1836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3</a:t>
                </a:r>
              </a:p>
            </p:txBody>
          </p:sp>
          <p:sp>
            <p:nvSpPr>
              <p:cNvPr id="319" name="TextBox 318"/>
              <p:cNvSpPr txBox="1"/>
              <p:nvPr/>
            </p:nvSpPr>
            <p:spPr>
              <a:xfrm>
                <a:off x="1898342" y="1457698"/>
                <a:ext cx="336952" cy="374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32597">
                  <a:defRPr/>
                </a:pPr>
                <a:r>
                  <a:rPr lang="en-US" sz="1836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7</a:t>
                </a:r>
              </a:p>
            </p:txBody>
          </p:sp>
          <p:sp>
            <p:nvSpPr>
              <p:cNvPr id="320" name="TextBox 319"/>
              <p:cNvSpPr txBox="1"/>
              <p:nvPr/>
            </p:nvSpPr>
            <p:spPr>
              <a:xfrm>
                <a:off x="1886797" y="1726540"/>
                <a:ext cx="309700" cy="374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32597">
                  <a:defRPr/>
                </a:pPr>
                <a:r>
                  <a:rPr lang="en-US" sz="1836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8</a:t>
                </a:r>
              </a:p>
            </p:txBody>
          </p:sp>
          <p:sp>
            <p:nvSpPr>
              <p:cNvPr id="321" name="TextBox 320"/>
              <p:cNvSpPr txBox="1"/>
              <p:nvPr/>
            </p:nvSpPr>
            <p:spPr>
              <a:xfrm>
                <a:off x="1886797" y="2722794"/>
                <a:ext cx="308098" cy="374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32597">
                  <a:defRPr/>
                </a:pPr>
                <a:r>
                  <a:rPr lang="en-US" sz="1836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0</a:t>
                </a:r>
              </a:p>
            </p:txBody>
          </p:sp>
          <p:sp>
            <p:nvSpPr>
              <p:cNvPr id="322" name="TextBox 321"/>
              <p:cNvSpPr txBox="1"/>
              <p:nvPr/>
            </p:nvSpPr>
            <p:spPr>
              <a:xfrm>
                <a:off x="1932537" y="890077"/>
                <a:ext cx="3026791" cy="374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32597">
                  <a:defRPr/>
                </a:pPr>
                <a:r>
                  <a:rPr lang="en-US" sz="1836" b="1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Input feature (X*:</a:t>
                </a:r>
                <a:r>
                  <a:rPr lang="en-US" sz="1836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 32 x 784</a:t>
                </a:r>
                <a:r>
                  <a:rPr lang="en-US" sz="1836" b="1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)</a:t>
                </a:r>
              </a:p>
            </p:txBody>
          </p:sp>
        </p:grpSp>
        <p:sp>
          <p:nvSpPr>
            <p:cNvPr id="402" name="TextBox 401"/>
            <p:cNvSpPr txBox="1"/>
            <p:nvPr/>
          </p:nvSpPr>
          <p:spPr>
            <a:xfrm rot="16200000">
              <a:off x="707236" y="3354599"/>
              <a:ext cx="1473480" cy="657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32 samples</a:t>
              </a:r>
            </a:p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(mini-batch)</a:t>
              </a:r>
            </a:p>
          </p:txBody>
        </p:sp>
        <p:grpSp>
          <p:nvGrpSpPr>
            <p:cNvPr id="403" name="Group 402"/>
            <p:cNvGrpSpPr/>
            <p:nvPr/>
          </p:nvGrpSpPr>
          <p:grpSpPr>
            <a:xfrm>
              <a:off x="1662640" y="3931769"/>
              <a:ext cx="4035206" cy="2026251"/>
              <a:chOff x="1662640" y="3931769"/>
              <a:chExt cx="4035206" cy="2026251"/>
            </a:xfrm>
          </p:grpSpPr>
          <p:sp>
            <p:nvSpPr>
              <p:cNvPr id="404" name="TextBox 403"/>
              <p:cNvSpPr txBox="1"/>
              <p:nvPr/>
            </p:nvSpPr>
            <p:spPr>
              <a:xfrm>
                <a:off x="4006639" y="4182646"/>
                <a:ext cx="1691207" cy="1504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32597">
                  <a:defRPr/>
                </a:pPr>
                <a:r>
                  <a:rPr lang="en-US" sz="1836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 </a:t>
                </a:r>
              </a:p>
              <a:p>
                <a:pPr algn="ctr" defTabSz="932597">
                  <a:defRPr/>
                </a:pPr>
                <a:r>
                  <a:rPr lang="en-US" sz="1836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One-hot encoded </a:t>
                </a:r>
              </a:p>
              <a:p>
                <a:pPr algn="ctr" defTabSz="932597">
                  <a:defRPr/>
                </a:pPr>
                <a:r>
                  <a:rPr lang="en-US" sz="1836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Label</a:t>
                </a:r>
              </a:p>
              <a:p>
                <a:pPr algn="ctr" defTabSz="932597">
                  <a:defRPr/>
                </a:pPr>
                <a:r>
                  <a:rPr lang="en-US" sz="1836" b="1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(Y*</a:t>
                </a:r>
                <a:r>
                  <a:rPr lang="en-US" sz="1836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: 32 x 10</a:t>
                </a:r>
                <a:r>
                  <a:rPr lang="en-US" sz="1836" b="1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)</a:t>
                </a:r>
                <a:endParaRPr lang="en-US" sz="1836" b="1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405" name="Group 404"/>
              <p:cNvGrpSpPr/>
              <p:nvPr/>
            </p:nvGrpSpPr>
            <p:grpSpPr>
              <a:xfrm>
                <a:off x="1662640" y="3931769"/>
                <a:ext cx="2471069" cy="2026251"/>
                <a:chOff x="1349818" y="4690234"/>
                <a:chExt cx="2471069" cy="2026251"/>
              </a:xfrm>
            </p:grpSpPr>
            <p:grpSp>
              <p:nvGrpSpPr>
                <p:cNvPr id="406" name="Group 405"/>
                <p:cNvGrpSpPr/>
                <p:nvPr/>
              </p:nvGrpSpPr>
              <p:grpSpPr>
                <a:xfrm>
                  <a:off x="1704417" y="4889289"/>
                  <a:ext cx="1750526" cy="184397"/>
                  <a:chOff x="3252736" y="5262353"/>
                  <a:chExt cx="5467000" cy="486251"/>
                </a:xfrm>
              </p:grpSpPr>
              <p:sp>
                <p:nvSpPr>
                  <p:cNvPr id="450" name="Rectangle 449"/>
                  <p:cNvSpPr/>
                  <p:nvPr/>
                </p:nvSpPr>
                <p:spPr>
                  <a:xfrm>
                    <a:off x="3252736" y="5283648"/>
                    <a:ext cx="441194" cy="464956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451" name="Rectangle 450"/>
                  <p:cNvSpPr/>
                  <p:nvPr/>
                </p:nvSpPr>
                <p:spPr>
                  <a:xfrm>
                    <a:off x="3821890" y="5270268"/>
                    <a:ext cx="441194" cy="464956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452" name="Rectangle 451"/>
                  <p:cNvSpPr/>
                  <p:nvPr/>
                </p:nvSpPr>
                <p:spPr>
                  <a:xfrm>
                    <a:off x="4383493" y="5270268"/>
                    <a:ext cx="441194" cy="464956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453" name="Rectangle 452"/>
                  <p:cNvSpPr/>
                  <p:nvPr/>
                </p:nvSpPr>
                <p:spPr>
                  <a:xfrm>
                    <a:off x="4933357" y="5268559"/>
                    <a:ext cx="441194" cy="464956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>
                  <a:xfrm>
                    <a:off x="5490750" y="5266153"/>
                    <a:ext cx="441194" cy="464956"/>
                  </a:xfrm>
                  <a:prstGeom prst="rect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>
                  <a:xfrm>
                    <a:off x="6040528" y="5262353"/>
                    <a:ext cx="441194" cy="464956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456" name="Rectangle 455"/>
                  <p:cNvSpPr/>
                  <p:nvPr/>
                </p:nvSpPr>
                <p:spPr>
                  <a:xfrm>
                    <a:off x="6609682" y="5267911"/>
                    <a:ext cx="441194" cy="464956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457" name="Rectangle 456"/>
                  <p:cNvSpPr/>
                  <p:nvPr/>
                </p:nvSpPr>
                <p:spPr>
                  <a:xfrm>
                    <a:off x="7171286" y="5267911"/>
                    <a:ext cx="441194" cy="464956"/>
                  </a:xfrm>
                  <a:prstGeom prst="rect">
                    <a:avLst/>
                  </a:prstGeom>
                  <a:solidFill>
                    <a:schemeClr val="accent4">
                      <a:lumMod val="50000"/>
                    </a:schemeClr>
                  </a:solidFill>
                  <a:ln>
                    <a:solidFill>
                      <a:schemeClr val="accent4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458" name="Rectangle 457"/>
                  <p:cNvSpPr/>
                  <p:nvPr/>
                </p:nvSpPr>
                <p:spPr>
                  <a:xfrm>
                    <a:off x="7721150" y="5266201"/>
                    <a:ext cx="441194" cy="464956"/>
                  </a:xfrm>
                  <a:prstGeom prst="rect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459" name="Rectangle 458"/>
                  <p:cNvSpPr/>
                  <p:nvPr/>
                </p:nvSpPr>
                <p:spPr>
                  <a:xfrm>
                    <a:off x="8278542" y="5263796"/>
                    <a:ext cx="441194" cy="464956"/>
                  </a:xfrm>
                  <a:prstGeom prst="rect">
                    <a:avLst/>
                  </a:prstGeom>
                  <a:solidFill>
                    <a:srgbClr val="7030A0"/>
                  </a:solidFill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</p:grpSp>
            <p:grpSp>
              <p:nvGrpSpPr>
                <p:cNvPr id="407" name="Group 406"/>
                <p:cNvGrpSpPr/>
                <p:nvPr/>
              </p:nvGrpSpPr>
              <p:grpSpPr>
                <a:xfrm>
                  <a:off x="1704417" y="5142248"/>
                  <a:ext cx="1750526" cy="184397"/>
                  <a:chOff x="3252736" y="5262353"/>
                  <a:chExt cx="5467000" cy="486251"/>
                </a:xfrm>
              </p:grpSpPr>
              <p:sp>
                <p:nvSpPr>
                  <p:cNvPr id="440" name="Rectangle 439"/>
                  <p:cNvSpPr/>
                  <p:nvPr/>
                </p:nvSpPr>
                <p:spPr>
                  <a:xfrm>
                    <a:off x="3252736" y="5283648"/>
                    <a:ext cx="441194" cy="464956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441" name="Rectangle 440"/>
                  <p:cNvSpPr/>
                  <p:nvPr/>
                </p:nvSpPr>
                <p:spPr>
                  <a:xfrm>
                    <a:off x="3821890" y="5270268"/>
                    <a:ext cx="441194" cy="464956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442" name="Rectangle 441"/>
                  <p:cNvSpPr/>
                  <p:nvPr/>
                </p:nvSpPr>
                <p:spPr>
                  <a:xfrm>
                    <a:off x="4383493" y="5270268"/>
                    <a:ext cx="441194" cy="464956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443" name="Rectangle 442"/>
                  <p:cNvSpPr/>
                  <p:nvPr/>
                </p:nvSpPr>
                <p:spPr>
                  <a:xfrm>
                    <a:off x="4933357" y="5268559"/>
                    <a:ext cx="441194" cy="464956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444" name="Rectangle 443"/>
                  <p:cNvSpPr/>
                  <p:nvPr/>
                </p:nvSpPr>
                <p:spPr>
                  <a:xfrm>
                    <a:off x="5490750" y="5266153"/>
                    <a:ext cx="441194" cy="464956"/>
                  </a:xfrm>
                  <a:prstGeom prst="rect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445" name="Rectangle 444"/>
                  <p:cNvSpPr/>
                  <p:nvPr/>
                </p:nvSpPr>
                <p:spPr>
                  <a:xfrm>
                    <a:off x="6040528" y="5262353"/>
                    <a:ext cx="441194" cy="464956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446" name="Rectangle 445"/>
                  <p:cNvSpPr/>
                  <p:nvPr/>
                </p:nvSpPr>
                <p:spPr>
                  <a:xfrm>
                    <a:off x="6609682" y="5267911"/>
                    <a:ext cx="441194" cy="464956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447" name="Rectangle 446"/>
                  <p:cNvSpPr/>
                  <p:nvPr/>
                </p:nvSpPr>
                <p:spPr>
                  <a:xfrm>
                    <a:off x="7171286" y="5267911"/>
                    <a:ext cx="441194" cy="464956"/>
                  </a:xfrm>
                  <a:prstGeom prst="rect">
                    <a:avLst/>
                  </a:prstGeom>
                  <a:solidFill>
                    <a:schemeClr val="accent4">
                      <a:lumMod val="50000"/>
                    </a:schemeClr>
                  </a:solidFill>
                  <a:ln>
                    <a:solidFill>
                      <a:schemeClr val="accent4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448" name="Rectangle 447"/>
                  <p:cNvSpPr/>
                  <p:nvPr/>
                </p:nvSpPr>
                <p:spPr>
                  <a:xfrm>
                    <a:off x="7721150" y="5266201"/>
                    <a:ext cx="441194" cy="464956"/>
                  </a:xfrm>
                  <a:prstGeom prst="rect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449" name="Rectangle 448"/>
                  <p:cNvSpPr/>
                  <p:nvPr/>
                </p:nvSpPr>
                <p:spPr>
                  <a:xfrm>
                    <a:off x="8278542" y="5263796"/>
                    <a:ext cx="441194" cy="464956"/>
                  </a:xfrm>
                  <a:prstGeom prst="rect">
                    <a:avLst/>
                  </a:prstGeom>
                  <a:solidFill>
                    <a:srgbClr val="7030A0"/>
                  </a:solidFill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</p:grpSp>
            <p:grpSp>
              <p:nvGrpSpPr>
                <p:cNvPr id="408" name="Group 407"/>
                <p:cNvGrpSpPr/>
                <p:nvPr/>
              </p:nvGrpSpPr>
              <p:grpSpPr>
                <a:xfrm>
                  <a:off x="1704417" y="5390284"/>
                  <a:ext cx="1750526" cy="184397"/>
                  <a:chOff x="3252736" y="5262353"/>
                  <a:chExt cx="5467000" cy="486251"/>
                </a:xfrm>
              </p:grpSpPr>
              <p:sp>
                <p:nvSpPr>
                  <p:cNvPr id="430" name="Rectangle 429"/>
                  <p:cNvSpPr/>
                  <p:nvPr/>
                </p:nvSpPr>
                <p:spPr>
                  <a:xfrm>
                    <a:off x="3252736" y="5283648"/>
                    <a:ext cx="441194" cy="464956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431" name="Rectangle 430"/>
                  <p:cNvSpPr/>
                  <p:nvPr/>
                </p:nvSpPr>
                <p:spPr>
                  <a:xfrm>
                    <a:off x="3821890" y="5270268"/>
                    <a:ext cx="441194" cy="464956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432" name="Rectangle 431"/>
                  <p:cNvSpPr/>
                  <p:nvPr/>
                </p:nvSpPr>
                <p:spPr>
                  <a:xfrm>
                    <a:off x="4383493" y="5270268"/>
                    <a:ext cx="441194" cy="464956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433" name="Rectangle 432"/>
                  <p:cNvSpPr/>
                  <p:nvPr/>
                </p:nvSpPr>
                <p:spPr>
                  <a:xfrm>
                    <a:off x="4933357" y="5268559"/>
                    <a:ext cx="441194" cy="464956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434" name="Rectangle 433"/>
                  <p:cNvSpPr/>
                  <p:nvPr/>
                </p:nvSpPr>
                <p:spPr>
                  <a:xfrm>
                    <a:off x="5490750" y="5266153"/>
                    <a:ext cx="441194" cy="464956"/>
                  </a:xfrm>
                  <a:prstGeom prst="rect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435" name="Rectangle 434"/>
                  <p:cNvSpPr/>
                  <p:nvPr/>
                </p:nvSpPr>
                <p:spPr>
                  <a:xfrm>
                    <a:off x="6040528" y="5262353"/>
                    <a:ext cx="441194" cy="464956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436" name="Rectangle 435"/>
                  <p:cNvSpPr/>
                  <p:nvPr/>
                </p:nvSpPr>
                <p:spPr>
                  <a:xfrm>
                    <a:off x="6609682" y="5267911"/>
                    <a:ext cx="441194" cy="464956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437" name="Rectangle 436"/>
                  <p:cNvSpPr/>
                  <p:nvPr/>
                </p:nvSpPr>
                <p:spPr>
                  <a:xfrm>
                    <a:off x="7171286" y="5267911"/>
                    <a:ext cx="441194" cy="464956"/>
                  </a:xfrm>
                  <a:prstGeom prst="rect">
                    <a:avLst/>
                  </a:prstGeom>
                  <a:solidFill>
                    <a:schemeClr val="accent4">
                      <a:lumMod val="50000"/>
                    </a:schemeClr>
                  </a:solidFill>
                  <a:ln>
                    <a:solidFill>
                      <a:schemeClr val="accent4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438" name="Rectangle 437"/>
                  <p:cNvSpPr/>
                  <p:nvPr/>
                </p:nvSpPr>
                <p:spPr>
                  <a:xfrm>
                    <a:off x="7721150" y="5266201"/>
                    <a:ext cx="441194" cy="464956"/>
                  </a:xfrm>
                  <a:prstGeom prst="rect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439" name="Rectangle 438"/>
                  <p:cNvSpPr/>
                  <p:nvPr/>
                </p:nvSpPr>
                <p:spPr>
                  <a:xfrm>
                    <a:off x="8278542" y="5263796"/>
                    <a:ext cx="441194" cy="464956"/>
                  </a:xfrm>
                  <a:prstGeom prst="rect">
                    <a:avLst/>
                  </a:prstGeom>
                  <a:solidFill>
                    <a:srgbClr val="7030A0"/>
                  </a:solidFill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</p:grpSp>
            <p:grpSp>
              <p:nvGrpSpPr>
                <p:cNvPr id="409" name="Group 408"/>
                <p:cNvGrpSpPr/>
                <p:nvPr/>
              </p:nvGrpSpPr>
              <p:grpSpPr>
                <a:xfrm>
                  <a:off x="1687033" y="6302768"/>
                  <a:ext cx="1750526" cy="184397"/>
                  <a:chOff x="3252736" y="5262353"/>
                  <a:chExt cx="5467000" cy="486251"/>
                </a:xfrm>
              </p:grpSpPr>
              <p:sp>
                <p:nvSpPr>
                  <p:cNvPr id="420" name="Rectangle 419"/>
                  <p:cNvSpPr/>
                  <p:nvPr/>
                </p:nvSpPr>
                <p:spPr>
                  <a:xfrm>
                    <a:off x="3252736" y="5283648"/>
                    <a:ext cx="441194" cy="464956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421" name="Rectangle 420"/>
                  <p:cNvSpPr/>
                  <p:nvPr/>
                </p:nvSpPr>
                <p:spPr>
                  <a:xfrm>
                    <a:off x="3821890" y="5270268"/>
                    <a:ext cx="441194" cy="464956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422" name="Rectangle 421"/>
                  <p:cNvSpPr/>
                  <p:nvPr/>
                </p:nvSpPr>
                <p:spPr>
                  <a:xfrm>
                    <a:off x="4383493" y="5270268"/>
                    <a:ext cx="441194" cy="464956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423" name="Rectangle 422"/>
                  <p:cNvSpPr/>
                  <p:nvPr/>
                </p:nvSpPr>
                <p:spPr>
                  <a:xfrm>
                    <a:off x="4933357" y="5268559"/>
                    <a:ext cx="441194" cy="464956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424" name="Rectangle 423"/>
                  <p:cNvSpPr/>
                  <p:nvPr/>
                </p:nvSpPr>
                <p:spPr>
                  <a:xfrm>
                    <a:off x="5490750" y="5266153"/>
                    <a:ext cx="441194" cy="464956"/>
                  </a:xfrm>
                  <a:prstGeom prst="rect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425" name="Rectangle 424"/>
                  <p:cNvSpPr/>
                  <p:nvPr/>
                </p:nvSpPr>
                <p:spPr>
                  <a:xfrm>
                    <a:off x="6040528" y="5262353"/>
                    <a:ext cx="441194" cy="464956"/>
                  </a:xfrm>
                  <a:prstGeom prst="rect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426" name="Rectangle 425"/>
                  <p:cNvSpPr/>
                  <p:nvPr/>
                </p:nvSpPr>
                <p:spPr>
                  <a:xfrm>
                    <a:off x="6609682" y="5267911"/>
                    <a:ext cx="441194" cy="464956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7171286" y="5267911"/>
                    <a:ext cx="441194" cy="464956"/>
                  </a:xfrm>
                  <a:prstGeom prst="rect">
                    <a:avLst/>
                  </a:prstGeom>
                  <a:solidFill>
                    <a:schemeClr val="accent4">
                      <a:lumMod val="50000"/>
                    </a:schemeClr>
                  </a:solidFill>
                  <a:ln>
                    <a:solidFill>
                      <a:schemeClr val="accent4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428" name="Rectangle 427"/>
                  <p:cNvSpPr/>
                  <p:nvPr/>
                </p:nvSpPr>
                <p:spPr>
                  <a:xfrm>
                    <a:off x="7721150" y="5266201"/>
                    <a:ext cx="441194" cy="464956"/>
                  </a:xfrm>
                  <a:prstGeom prst="rect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accent6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429" name="Rectangle 428"/>
                  <p:cNvSpPr/>
                  <p:nvPr/>
                </p:nvSpPr>
                <p:spPr>
                  <a:xfrm>
                    <a:off x="8278542" y="5263796"/>
                    <a:ext cx="441194" cy="464956"/>
                  </a:xfrm>
                  <a:prstGeom prst="rect">
                    <a:avLst/>
                  </a:prstGeom>
                  <a:solidFill>
                    <a:srgbClr val="7030A0"/>
                  </a:solidFill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224" kern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</a:rPr>
                      <a:t>0</a:t>
                    </a:r>
                  </a:p>
                </p:txBody>
              </p:sp>
            </p:grpSp>
            <p:sp>
              <p:nvSpPr>
                <p:cNvPr id="419" name="Oval 418"/>
                <p:cNvSpPr/>
                <p:nvPr/>
              </p:nvSpPr>
              <p:spPr>
                <a:xfrm rot="16200000">
                  <a:off x="1742995" y="5689375"/>
                  <a:ext cx="54235" cy="5851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17" name="Oval 416"/>
                <p:cNvSpPr/>
                <p:nvPr/>
              </p:nvSpPr>
              <p:spPr>
                <a:xfrm rot="16200000">
                  <a:off x="1743498" y="5901247"/>
                  <a:ext cx="54235" cy="5851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15" name="Oval 414"/>
                <p:cNvSpPr/>
                <p:nvPr/>
              </p:nvSpPr>
              <p:spPr>
                <a:xfrm rot="16200000">
                  <a:off x="1737359" y="6127231"/>
                  <a:ext cx="54235" cy="5851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13" name="Double Brace 412"/>
                <p:cNvSpPr/>
                <p:nvPr/>
              </p:nvSpPr>
              <p:spPr>
                <a:xfrm>
                  <a:off x="1349818" y="4690234"/>
                  <a:ext cx="2471069" cy="2026251"/>
                </a:xfrm>
                <a:prstGeom prst="bracePair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</p:grpSp>
      <p:grpSp>
        <p:nvGrpSpPr>
          <p:cNvPr id="11" name="Group 10"/>
          <p:cNvGrpSpPr/>
          <p:nvPr/>
        </p:nvGrpSpPr>
        <p:grpSpPr>
          <a:xfrm>
            <a:off x="271497" y="4630884"/>
            <a:ext cx="945519" cy="983092"/>
            <a:chOff x="265333" y="4540495"/>
            <a:chExt cx="927064" cy="963903"/>
          </a:xfrm>
        </p:grpSpPr>
        <p:sp>
          <p:nvSpPr>
            <p:cNvPr id="460" name="Flowchart: Magnetic Disk 459"/>
            <p:cNvSpPr/>
            <p:nvPr/>
          </p:nvSpPr>
          <p:spPr>
            <a:xfrm>
              <a:off x="265333" y="4540495"/>
              <a:ext cx="914400" cy="963903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MNIST</a:t>
              </a:r>
            </a:p>
            <a:p>
              <a:pPr algn="ctr"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Train</a:t>
              </a:r>
            </a:p>
          </p:txBody>
        </p:sp>
        <p:sp>
          <p:nvSpPr>
            <p:cNvPr id="461" name="&quot;No&quot; Symbol 1"/>
            <p:cNvSpPr/>
            <p:nvPr/>
          </p:nvSpPr>
          <p:spPr>
            <a:xfrm>
              <a:off x="277997" y="4571516"/>
              <a:ext cx="914400" cy="914400"/>
            </a:xfrm>
            <a:prstGeom prst="noSmoking">
              <a:avLst>
                <a:gd name="adj" fmla="val 5587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/>
              <a:endParaRPr lang="en-US" sz="1836" kern="0">
                <a:noFill/>
              </a:endParaRPr>
            </a:p>
          </p:txBody>
        </p:sp>
      </p:grpSp>
      <p:sp>
        <p:nvSpPr>
          <p:cNvPr id="462" name="Rounded Rectangle 212"/>
          <p:cNvSpPr/>
          <p:nvPr/>
        </p:nvSpPr>
        <p:spPr>
          <a:xfrm>
            <a:off x="7104387" y="3903345"/>
            <a:ext cx="4401456" cy="567708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463" name="TextBox 462"/>
          <p:cNvSpPr txBox="1"/>
          <p:nvPr/>
        </p:nvSpPr>
        <p:spPr>
          <a:xfrm>
            <a:off x="6050292" y="4028659"/>
            <a:ext cx="794085" cy="382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Loss</a:t>
            </a:r>
          </a:p>
        </p:txBody>
      </p:sp>
      <p:sp>
        <p:nvSpPr>
          <p:cNvPr id="464" name="Rectangle 463"/>
          <p:cNvSpPr/>
          <p:nvPr/>
        </p:nvSpPr>
        <p:spPr>
          <a:xfrm>
            <a:off x="7151319" y="3982034"/>
            <a:ext cx="4223311" cy="382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97">
              <a:defRPr/>
            </a:pPr>
            <a:r>
              <a:rPr lang="en-US" sz="1632" kern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cross_entropy_with_softmax</a:t>
            </a:r>
            <a:r>
              <a:rPr lang="en-US" sz="1836" kern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36" kern="0" err="1">
                <a:solidFill>
                  <a:sysClr val="windowText" lastClr="000000"/>
                </a:solidFill>
                <a:latin typeface="Bradley Hand ITC" panose="03070402050302030203" pitchFamily="66" charset="0"/>
                <a:cs typeface="Courier New" panose="02070309020205020404" pitchFamily="49" charset="0"/>
              </a:rPr>
              <a:t>z</a:t>
            </a:r>
            <a:r>
              <a:rPr lang="en-US" sz="1836" kern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836" kern="0" err="1">
                <a:solidFill>
                  <a:sysClr val="windowText" lastClr="000000"/>
                </a:solidFill>
                <a:latin typeface="Bradley Hand ITC" panose="03070402050302030203" pitchFamily="66" charset="0"/>
                <a:cs typeface="Courier New" panose="02070309020205020404" pitchFamily="49" charset="0"/>
              </a:rPr>
              <a:t>Y</a:t>
            </a:r>
            <a:r>
              <a:rPr lang="en-US" sz="1836" kern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65" name="Rectangle 464"/>
          <p:cNvSpPr/>
          <p:nvPr/>
        </p:nvSpPr>
        <p:spPr>
          <a:xfrm>
            <a:off x="7117101" y="5499374"/>
            <a:ext cx="4527406" cy="382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97"/>
            <a:r>
              <a:rPr lang="en-US" sz="1836" kern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Trainer.</a:t>
            </a:r>
            <a:r>
              <a:rPr lang="en-US" sz="1836" b="1" kern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r>
              <a:rPr lang="en-US" sz="1836" kern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_minibatch</a:t>
            </a:r>
            <a:r>
              <a:rPr lang="en-US" sz="1836" kern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  <a:cs typeface="Courier New" panose="02070309020205020404" pitchFamily="49" charset="0"/>
              </a:rPr>
              <a:t>X</a:t>
            </a:r>
            <a:r>
              <a:rPr lang="en-US" sz="1836" kern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  <a:cs typeface="Courier New" panose="02070309020205020404" pitchFamily="49" charset="0"/>
              </a:rPr>
              <a:t>Y</a:t>
            </a:r>
            <a:r>
              <a:rPr lang="en-US" sz="1836" kern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</p:txBody>
      </p:sp>
      <p:sp>
        <p:nvSpPr>
          <p:cNvPr id="466" name="Rounded Rectangle 212"/>
          <p:cNvSpPr/>
          <p:nvPr/>
        </p:nvSpPr>
        <p:spPr>
          <a:xfrm>
            <a:off x="7104387" y="4542279"/>
            <a:ext cx="4401456" cy="567708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467" name="TextBox 466"/>
          <p:cNvSpPr txBox="1"/>
          <p:nvPr/>
        </p:nvSpPr>
        <p:spPr>
          <a:xfrm>
            <a:off x="6043228" y="4612438"/>
            <a:ext cx="1176514" cy="382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Error</a:t>
            </a:r>
          </a:p>
        </p:txBody>
      </p:sp>
      <p:sp>
        <p:nvSpPr>
          <p:cNvPr id="468" name="Rectangle 467"/>
          <p:cNvSpPr/>
          <p:nvPr/>
        </p:nvSpPr>
        <p:spPr>
          <a:xfrm>
            <a:off x="7140077" y="4645431"/>
            <a:ext cx="3458171" cy="382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97">
              <a:defRPr/>
            </a:pPr>
            <a:r>
              <a:rPr lang="en-US" sz="1632" kern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classification_error</a:t>
            </a:r>
            <a:r>
              <a:rPr lang="en-US" sz="1836" kern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36" kern="0" err="1">
                <a:solidFill>
                  <a:sysClr val="windowText" lastClr="000000"/>
                </a:solidFill>
                <a:latin typeface="Bradley Hand ITC" panose="03070402050302030203" pitchFamily="66" charset="0"/>
                <a:cs typeface="Courier New" panose="02070309020205020404" pitchFamily="49" charset="0"/>
              </a:rPr>
              <a:t>z</a:t>
            </a:r>
            <a:r>
              <a:rPr lang="en-US" sz="1836" kern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836" kern="0" err="1">
                <a:solidFill>
                  <a:sysClr val="windowText" lastClr="000000"/>
                </a:solidFill>
                <a:latin typeface="Bradley Hand ITC" panose="03070402050302030203" pitchFamily="66" charset="0"/>
                <a:cs typeface="Courier New" panose="02070309020205020404" pitchFamily="49" charset="0"/>
              </a:rPr>
              <a:t>Y</a:t>
            </a:r>
            <a:r>
              <a:rPr lang="en-US" sz="1836" kern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101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6" grpId="0" animBg="1"/>
      <p:bldP spid="168" grpId="0"/>
      <p:bldP spid="212" grpId="0" animBg="1"/>
      <p:bldP spid="462" grpId="0" animBg="1"/>
      <p:bldP spid="463" grpId="0"/>
      <p:bldP spid="464" grpId="0"/>
      <p:bldP spid="465" grpId="0"/>
      <p:bldP spid="466" grpId="0" animBg="1"/>
      <p:bldP spid="467" grpId="0"/>
      <p:bldP spid="46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42380" y="346784"/>
            <a:ext cx="3793329" cy="606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3264" b="1" kern="0">
                <a:solidFill>
                  <a:sysClr val="windowText" lastClr="000000"/>
                </a:solidFill>
              </a:rPr>
              <a:t>Prediction workflow</a:t>
            </a:r>
          </a:p>
        </p:txBody>
      </p:sp>
      <p:sp>
        <p:nvSpPr>
          <p:cNvPr id="106" name="Flowchart: Magnetic Disk 105"/>
          <p:cNvSpPr/>
          <p:nvPr/>
        </p:nvSpPr>
        <p:spPr>
          <a:xfrm>
            <a:off x="2165940" y="2646818"/>
            <a:ext cx="1393440" cy="142605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Any MNIST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1204360" y="1507909"/>
            <a:ext cx="3458951" cy="264366"/>
            <a:chOff x="599339" y="1569211"/>
            <a:chExt cx="3391436" cy="259206"/>
          </a:xfrm>
        </p:grpSpPr>
        <p:sp>
          <p:nvSpPr>
            <p:cNvPr id="12" name="Rectangle 11"/>
            <p:cNvSpPr/>
            <p:nvPr/>
          </p:nvSpPr>
          <p:spPr>
            <a:xfrm rot="16200000">
              <a:off x="592810" y="1575741"/>
              <a:ext cx="258263" cy="24520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rot="16200000">
              <a:off x="835973" y="1575741"/>
              <a:ext cx="258263" cy="2452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 rot="16200000">
              <a:off x="1081178" y="1575741"/>
              <a:ext cx="258263" cy="24520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 rot="16200000">
              <a:off x="1316372" y="1575741"/>
              <a:ext cx="258263" cy="2452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 rot="16200000">
              <a:off x="1561577" y="1575741"/>
              <a:ext cx="258263" cy="2452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 rot="16200000">
              <a:off x="1804740" y="1575741"/>
              <a:ext cx="258263" cy="2452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 rot="16200000">
              <a:off x="2049945" y="1575741"/>
              <a:ext cx="258263" cy="2452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 rot="16200000">
              <a:off x="3004448" y="1576761"/>
              <a:ext cx="258263" cy="243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20" name="Rectangle 19"/>
            <p:cNvSpPr/>
            <p:nvPr/>
          </p:nvSpPr>
          <p:spPr>
            <a:xfrm rot="16200000">
              <a:off x="3250673" y="1575741"/>
              <a:ext cx="258263" cy="2452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3493836" y="1575741"/>
              <a:ext cx="258263" cy="2452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3739041" y="1575741"/>
              <a:ext cx="258263" cy="24520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 rot="16200000">
              <a:off x="3114620" y="1666906"/>
              <a:ext cx="54235" cy="5851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 rot="16200000">
              <a:off x="3353913" y="1670438"/>
              <a:ext cx="54235" cy="5851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 rot="16200000">
              <a:off x="3599898" y="1670438"/>
              <a:ext cx="54235" cy="5851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 rot="16200000">
              <a:off x="2293039" y="1576683"/>
              <a:ext cx="258263" cy="2452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 rot="16200000">
              <a:off x="2538244" y="1576683"/>
              <a:ext cx="258263" cy="2452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 rot="16200000">
              <a:off x="2781407" y="1576683"/>
              <a:ext cx="258263" cy="2452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05" name="Double Brace 104"/>
          <p:cNvSpPr/>
          <p:nvPr/>
        </p:nvSpPr>
        <p:spPr>
          <a:xfrm>
            <a:off x="433835" y="1372645"/>
            <a:ext cx="4776928" cy="2574725"/>
          </a:xfrm>
          <a:prstGeom prst="brace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826536" y="1449046"/>
            <a:ext cx="314231" cy="382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9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1136772" y="1110701"/>
            <a:ext cx="3260347" cy="382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1836" b="1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Input feature (new X:</a:t>
            </a: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 1 x 784</a:t>
            </a:r>
            <a:r>
              <a:rPr lang="en-US" sz="1836" b="1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)</a:t>
            </a:r>
          </a:p>
        </p:txBody>
      </p:sp>
      <p:sp>
        <p:nvSpPr>
          <p:cNvPr id="325" name="Right Arrow 324"/>
          <p:cNvSpPr/>
          <p:nvPr/>
        </p:nvSpPr>
        <p:spPr>
          <a:xfrm>
            <a:off x="5787064" y="2426267"/>
            <a:ext cx="513337" cy="49428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211" name="Rounded Rectangle 210"/>
          <p:cNvSpPr/>
          <p:nvPr/>
        </p:nvSpPr>
        <p:spPr>
          <a:xfrm>
            <a:off x="7421914" y="865819"/>
            <a:ext cx="1942847" cy="100731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r>
              <a:rPr lang="en-US" sz="3264" b="1" kern="0">
                <a:solidFill>
                  <a:schemeClr val="tx1"/>
                </a:solidFill>
                <a:latin typeface="Bradley Hand ITC" panose="03070402050302030203" pitchFamily="66" charset="0"/>
              </a:rPr>
              <a:t>Model</a:t>
            </a:r>
          </a:p>
          <a:p>
            <a:pPr algn="ctr" defTabSz="932597">
              <a:defRPr/>
            </a:pPr>
            <a:r>
              <a:rPr lang="en-US" sz="3264" b="1" kern="0">
                <a:solidFill>
                  <a:schemeClr val="tx1"/>
                </a:solidFill>
                <a:latin typeface="Bradley Hand ITC" panose="03070402050302030203" pitchFamily="66" charset="0"/>
              </a:rPr>
              <a:t>(w, b)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05909" y="2499083"/>
            <a:ext cx="2917590" cy="479150"/>
            <a:chOff x="7884770" y="2133369"/>
            <a:chExt cx="2860642" cy="469798"/>
          </a:xfrm>
        </p:grpSpPr>
        <p:sp>
          <p:nvSpPr>
            <p:cNvPr id="204" name="Rounded Rectangle 203"/>
            <p:cNvSpPr/>
            <p:nvPr/>
          </p:nvSpPr>
          <p:spPr>
            <a:xfrm>
              <a:off x="7884770" y="2133369"/>
              <a:ext cx="2860642" cy="469798"/>
            </a:xfrm>
            <a:prstGeom prst="round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325684" y="2177002"/>
              <a:ext cx="2130711" cy="37484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32597"/>
              <a:r>
                <a:rPr lang="en-US" sz="1836" kern="0" err="1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Model</a:t>
              </a:r>
              <a:r>
                <a:rPr lang="en-US" sz="1836" kern="0" err="1">
                  <a:solidFill>
                    <a:sysClr val="windowText" lastClr="000000"/>
                  </a:solidFill>
                </a:rPr>
                <a:t>.</a:t>
              </a:r>
              <a:r>
                <a:rPr lang="en-US" sz="1836" kern="0" err="1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eval</a:t>
              </a:r>
              <a:r>
                <a:rPr lang="en-US" sz="1836" kern="0">
                  <a:solidFill>
                    <a:sysClr val="windowText" lastClr="000000"/>
                  </a:solidFill>
                </a:rPr>
                <a:t>(</a:t>
              </a:r>
              <a:r>
                <a:rPr lang="en-US" sz="1836" b="1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new X</a:t>
              </a:r>
              <a:r>
                <a:rPr lang="en-US" sz="1836" kern="0">
                  <a:solidFill>
                    <a:sysClr val="windowText" lastClr="000000"/>
                  </a:solidFill>
                </a:rPr>
                <a:t>)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544410" y="3938262"/>
            <a:ext cx="5785505" cy="716852"/>
            <a:chOff x="6290551" y="3939829"/>
            <a:chExt cx="5672579" cy="702860"/>
          </a:xfrm>
        </p:grpSpPr>
        <p:sp>
          <p:nvSpPr>
            <p:cNvPr id="287" name="Rectangle 286"/>
            <p:cNvSpPr/>
            <p:nvPr/>
          </p:nvSpPr>
          <p:spPr>
            <a:xfrm>
              <a:off x="6385668" y="4071809"/>
              <a:ext cx="441194" cy="46495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224" kern="0">
                  <a:solidFill>
                    <a:sysClr val="windowText" lastClr="000000"/>
                  </a:solidFill>
                  <a:latin typeface="Arial Narrow" panose="020B0606020202030204" pitchFamily="34" charset="0"/>
                </a:rPr>
                <a:t>0.02</a:t>
              </a:r>
            </a:p>
          </p:txBody>
        </p:sp>
        <p:sp>
          <p:nvSpPr>
            <p:cNvPr id="288" name="Rectangle 287"/>
            <p:cNvSpPr/>
            <p:nvPr/>
          </p:nvSpPr>
          <p:spPr>
            <a:xfrm>
              <a:off x="6954822" y="4065253"/>
              <a:ext cx="441194" cy="46495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224" kern="0">
                  <a:solidFill>
                    <a:sysClr val="windowText" lastClr="000000"/>
                  </a:solidFill>
                  <a:latin typeface="Arial Narrow" panose="020B0606020202030204" pitchFamily="34" charset="0"/>
                </a:rPr>
                <a:t>0.09</a:t>
              </a:r>
            </a:p>
          </p:txBody>
        </p:sp>
        <p:sp>
          <p:nvSpPr>
            <p:cNvPr id="289" name="Rectangle 288"/>
            <p:cNvSpPr/>
            <p:nvPr/>
          </p:nvSpPr>
          <p:spPr>
            <a:xfrm>
              <a:off x="7516425" y="4072077"/>
              <a:ext cx="441194" cy="464956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224" kern="0">
                  <a:solidFill>
                    <a:sysClr val="windowText" lastClr="000000"/>
                  </a:solidFill>
                  <a:latin typeface="Arial Narrow" panose="020B0606020202030204" pitchFamily="34" charset="0"/>
                </a:rPr>
                <a:t>0.03</a:t>
              </a:r>
            </a:p>
          </p:txBody>
        </p:sp>
        <p:sp>
          <p:nvSpPr>
            <p:cNvPr id="290" name="Rectangle 289"/>
            <p:cNvSpPr/>
            <p:nvPr/>
          </p:nvSpPr>
          <p:spPr>
            <a:xfrm>
              <a:off x="8066289" y="4063544"/>
              <a:ext cx="441194" cy="464956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224" kern="0">
                  <a:solidFill>
                    <a:sysClr val="windowText" lastClr="000000"/>
                  </a:solidFill>
                  <a:latin typeface="Arial Narrow" panose="020B0606020202030204" pitchFamily="34" charset="0"/>
                </a:rPr>
                <a:t>0.03</a:t>
              </a:r>
            </a:p>
          </p:txBody>
        </p:sp>
        <p:sp>
          <p:nvSpPr>
            <p:cNvPr id="291" name="Rectangle 290"/>
            <p:cNvSpPr/>
            <p:nvPr/>
          </p:nvSpPr>
          <p:spPr>
            <a:xfrm>
              <a:off x="8623682" y="4061138"/>
              <a:ext cx="441194" cy="464956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224" kern="0">
                  <a:solidFill>
                    <a:sysClr val="windowText" lastClr="000000"/>
                  </a:solidFill>
                  <a:latin typeface="Arial Narrow" panose="020B0606020202030204" pitchFamily="34" charset="0"/>
                </a:rPr>
                <a:t>0.01</a:t>
              </a:r>
            </a:p>
          </p:txBody>
        </p:sp>
        <p:sp>
          <p:nvSpPr>
            <p:cNvPr id="292" name="Rectangle 291"/>
            <p:cNvSpPr/>
            <p:nvPr/>
          </p:nvSpPr>
          <p:spPr>
            <a:xfrm>
              <a:off x="9173460" y="4057338"/>
              <a:ext cx="441194" cy="46495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224" kern="0">
                  <a:solidFill>
                    <a:sysClr val="windowText" lastClr="000000"/>
                  </a:solidFill>
                  <a:latin typeface="Arial Narrow" panose="020B0606020202030204" pitchFamily="34" charset="0"/>
                </a:rPr>
                <a:t>0.02</a:t>
              </a:r>
            </a:p>
          </p:txBody>
        </p:sp>
        <p:sp>
          <p:nvSpPr>
            <p:cNvPr id="293" name="Rectangle 292"/>
            <p:cNvSpPr/>
            <p:nvPr/>
          </p:nvSpPr>
          <p:spPr>
            <a:xfrm>
              <a:off x="9742614" y="4069720"/>
              <a:ext cx="441194" cy="46495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224" kern="0">
                  <a:solidFill>
                    <a:sysClr val="windowText" lastClr="000000"/>
                  </a:solidFill>
                  <a:latin typeface="Arial Narrow" panose="020B0606020202030204" pitchFamily="34" charset="0"/>
                </a:rPr>
                <a:t>0.02</a:t>
              </a:r>
            </a:p>
          </p:txBody>
        </p:sp>
        <p:sp>
          <p:nvSpPr>
            <p:cNvPr id="294" name="Rectangle 293"/>
            <p:cNvSpPr/>
            <p:nvPr/>
          </p:nvSpPr>
          <p:spPr>
            <a:xfrm>
              <a:off x="10304218" y="4062896"/>
              <a:ext cx="441194" cy="464956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224" kern="0">
                  <a:solidFill>
                    <a:sysClr val="windowText" lastClr="000000"/>
                  </a:solidFill>
                  <a:latin typeface="Arial Narrow" panose="020B0606020202030204" pitchFamily="34" charset="0"/>
                </a:rPr>
                <a:t>0.06</a:t>
              </a:r>
            </a:p>
          </p:txBody>
        </p:sp>
        <p:sp>
          <p:nvSpPr>
            <p:cNvPr id="295" name="Rectangle 294"/>
            <p:cNvSpPr/>
            <p:nvPr/>
          </p:nvSpPr>
          <p:spPr>
            <a:xfrm>
              <a:off x="10854082" y="4061186"/>
              <a:ext cx="441194" cy="46495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224" kern="0">
                  <a:solidFill>
                    <a:sysClr val="windowText" lastClr="000000"/>
                  </a:solidFill>
                  <a:latin typeface="Arial Narrow" panose="020B0606020202030204" pitchFamily="34" charset="0"/>
                </a:rPr>
                <a:t>0.02</a:t>
              </a:r>
            </a:p>
          </p:txBody>
        </p:sp>
        <p:sp>
          <p:nvSpPr>
            <p:cNvPr id="296" name="Rectangle 295"/>
            <p:cNvSpPr/>
            <p:nvPr/>
          </p:nvSpPr>
          <p:spPr>
            <a:xfrm>
              <a:off x="11411474" y="4058781"/>
              <a:ext cx="441194" cy="464956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224" kern="0">
                  <a:solidFill>
                    <a:sysClr val="windowText" lastClr="000000"/>
                  </a:solidFill>
                  <a:latin typeface="Arial Narrow" panose="020B0606020202030204" pitchFamily="34" charset="0"/>
                </a:rPr>
                <a:t>0.70</a:t>
              </a:r>
            </a:p>
          </p:txBody>
        </p:sp>
        <p:sp>
          <p:nvSpPr>
            <p:cNvPr id="298" name="Rounded Rectangle 297"/>
            <p:cNvSpPr/>
            <p:nvPr/>
          </p:nvSpPr>
          <p:spPr>
            <a:xfrm>
              <a:off x="6290551" y="3939829"/>
              <a:ext cx="5672579" cy="702860"/>
            </a:xfrm>
            <a:prstGeom prst="round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00" name="TextBox 299"/>
          <p:cNvSpPr txBox="1"/>
          <p:nvPr/>
        </p:nvSpPr>
        <p:spPr>
          <a:xfrm>
            <a:off x="5988463" y="3566799"/>
            <a:ext cx="5044039" cy="382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Predicted </a:t>
            </a:r>
            <a:r>
              <a:rPr lang="en-US" sz="1836" kern="0" err="1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Softmax</a:t>
            </a: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 Probabilities (</a:t>
            </a:r>
            <a:r>
              <a:rPr lang="en-US" sz="1836" kern="0" err="1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predicted_label</a:t>
            </a: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4621151" y="5171564"/>
            <a:ext cx="7577200" cy="374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97"/>
            <a:r>
              <a:rPr lang="en-US" sz="1836" kern="0">
                <a:solidFill>
                  <a:sysClr val="windowText" lastClr="000000"/>
                </a:solidFill>
              </a:rPr>
              <a:t>[ </a:t>
            </a:r>
            <a:r>
              <a:rPr lang="en-US" sz="1836" kern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numpy.argmax</a:t>
            </a:r>
            <a:r>
              <a:rPr lang="en-US" sz="1836" kern="0">
                <a:solidFill>
                  <a:sysClr val="windowText" lastClr="000000"/>
                </a:solidFill>
              </a:rPr>
              <a:t>(</a:t>
            </a:r>
            <a:r>
              <a:rPr lang="en-US" sz="1836" kern="0" err="1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predicted_label</a:t>
            </a:r>
            <a:r>
              <a:rPr lang="en-US" sz="1836" kern="0">
                <a:solidFill>
                  <a:sysClr val="windowText" lastClr="000000"/>
                </a:solidFill>
              </a:rPr>
              <a:t>) </a:t>
            </a:r>
            <a:r>
              <a:rPr lang="en-US" sz="1836" kern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836" kern="0">
                <a:solidFill>
                  <a:sysClr val="windowText" lastClr="000000"/>
                </a:solidFill>
              </a:rPr>
              <a:t> </a:t>
            </a:r>
            <a:r>
              <a:rPr lang="en-US" sz="1836" kern="0" err="1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predicted_label</a:t>
            </a:r>
            <a:r>
              <a:rPr lang="en-US" sz="1836" kern="0">
                <a:solidFill>
                  <a:sysClr val="windowText" lastClr="000000"/>
                </a:solidFill>
              </a:rPr>
              <a:t> </a:t>
            </a:r>
            <a:r>
              <a:rPr lang="en-US" sz="1836" kern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36" kern="0">
                <a:solidFill>
                  <a:sysClr val="windowText" lastClr="000000"/>
                </a:solidFill>
              </a:rPr>
              <a:t> </a:t>
            </a:r>
            <a:r>
              <a:rPr lang="en-US" sz="1836" kern="0" err="1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predicted_labels</a:t>
            </a: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 </a:t>
            </a:r>
            <a:r>
              <a:rPr lang="en-US" sz="1836" kern="0">
                <a:solidFill>
                  <a:sysClr val="windowText" lastClr="000000"/>
                </a:solidFill>
              </a:rPr>
              <a:t>]</a:t>
            </a:r>
          </a:p>
        </p:txBody>
      </p:sp>
      <p:sp>
        <p:nvSpPr>
          <p:cNvPr id="301" name="Rectangle 300"/>
          <p:cNvSpPr/>
          <p:nvPr/>
        </p:nvSpPr>
        <p:spPr>
          <a:xfrm>
            <a:off x="7355498" y="5879308"/>
            <a:ext cx="2292839" cy="54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97"/>
            <a:r>
              <a:rPr lang="en-US" sz="2856" kern="0">
                <a:solidFill>
                  <a:sysClr val="windowText" lastClr="000000"/>
                </a:solidFill>
              </a:rPr>
              <a:t>[</a:t>
            </a:r>
            <a:r>
              <a:rPr lang="en-US" sz="2856" kern="0">
                <a:solidFill>
                  <a:sysClr val="windowText" lastClr="000000"/>
                </a:solidFill>
                <a:latin typeface="Bradley Hand ITC" panose="03070402050302030203" pitchFamily="66" charset="0"/>
                <a:cs typeface="Courier New" panose="02070309020205020404" pitchFamily="49" charset="0"/>
              </a:rPr>
              <a:t>9</a:t>
            </a:r>
            <a:r>
              <a:rPr lang="en-US" sz="2856" kern="0">
                <a:solidFill>
                  <a:sysClr val="windowText" lastClr="000000"/>
                </a:solidFill>
              </a:rPr>
              <a:t>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969" y="2680779"/>
            <a:ext cx="386155" cy="39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3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42380" y="346784"/>
            <a:ext cx="3793329" cy="606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3264" b="1" kern="0">
                <a:solidFill>
                  <a:sysClr val="windowText" lastClr="000000"/>
                </a:solidFill>
              </a:rPr>
              <a:t>Prediction workflow</a:t>
            </a:r>
          </a:p>
        </p:txBody>
      </p:sp>
      <p:sp>
        <p:nvSpPr>
          <p:cNvPr id="106" name="Flowchart: Magnetic Disk 105"/>
          <p:cNvSpPr/>
          <p:nvPr/>
        </p:nvSpPr>
        <p:spPr>
          <a:xfrm>
            <a:off x="2165940" y="2646818"/>
            <a:ext cx="1393440" cy="73244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Any MNIST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1204360" y="1507909"/>
            <a:ext cx="3458951" cy="264366"/>
            <a:chOff x="599339" y="1569211"/>
            <a:chExt cx="3391436" cy="259206"/>
          </a:xfrm>
        </p:grpSpPr>
        <p:sp>
          <p:nvSpPr>
            <p:cNvPr id="12" name="Rectangle 11"/>
            <p:cNvSpPr/>
            <p:nvPr/>
          </p:nvSpPr>
          <p:spPr>
            <a:xfrm rot="16200000">
              <a:off x="592810" y="1575741"/>
              <a:ext cx="258263" cy="24520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rot="16200000">
              <a:off x="835973" y="1575741"/>
              <a:ext cx="258263" cy="2452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 rot="16200000">
              <a:off x="1081178" y="1575741"/>
              <a:ext cx="258263" cy="24520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 rot="16200000">
              <a:off x="1316372" y="1575741"/>
              <a:ext cx="258263" cy="2452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 rot="16200000">
              <a:off x="1561577" y="1575741"/>
              <a:ext cx="258263" cy="2452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 rot="16200000">
              <a:off x="1804740" y="1575741"/>
              <a:ext cx="258263" cy="2452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 rot="16200000">
              <a:off x="2049945" y="1575741"/>
              <a:ext cx="258263" cy="2452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 rot="16200000">
              <a:off x="3004448" y="1576761"/>
              <a:ext cx="258263" cy="243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20" name="Rectangle 19"/>
            <p:cNvSpPr/>
            <p:nvPr/>
          </p:nvSpPr>
          <p:spPr>
            <a:xfrm rot="16200000">
              <a:off x="3250673" y="1575741"/>
              <a:ext cx="258263" cy="2452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 rot="16200000">
              <a:off x="3493836" y="1575741"/>
              <a:ext cx="258263" cy="2452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3739041" y="1575741"/>
              <a:ext cx="258263" cy="24520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 rot="16200000">
              <a:off x="3114620" y="1666906"/>
              <a:ext cx="54235" cy="5851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 rot="16200000">
              <a:off x="3353913" y="1670438"/>
              <a:ext cx="54235" cy="5851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 rot="16200000">
              <a:off x="3599898" y="1670438"/>
              <a:ext cx="54235" cy="5851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 rot="16200000">
              <a:off x="2293039" y="1576683"/>
              <a:ext cx="258263" cy="2452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 rot="16200000">
              <a:off x="2538244" y="1576683"/>
              <a:ext cx="258263" cy="2452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 rot="16200000">
              <a:off x="2781407" y="1576683"/>
              <a:ext cx="258263" cy="2452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204360" y="1873136"/>
            <a:ext cx="3458951" cy="264366"/>
            <a:chOff x="4650810" y="1484432"/>
            <a:chExt cx="3391436" cy="259206"/>
          </a:xfrm>
        </p:grpSpPr>
        <p:sp>
          <p:nvSpPr>
            <p:cNvPr id="42" name="Rectangle 41"/>
            <p:cNvSpPr/>
            <p:nvPr/>
          </p:nvSpPr>
          <p:spPr>
            <a:xfrm rot="16200000">
              <a:off x="4644281" y="1490962"/>
              <a:ext cx="258263" cy="24520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 rot="16200000">
              <a:off x="4887444" y="1490962"/>
              <a:ext cx="258263" cy="24520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 rot="16200000">
              <a:off x="5132649" y="1490962"/>
              <a:ext cx="258263" cy="24520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 rot="16200000">
              <a:off x="5367843" y="1490962"/>
              <a:ext cx="258263" cy="2452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 rot="16200000">
              <a:off x="5613048" y="1490962"/>
              <a:ext cx="258263" cy="2452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 rot="16200000">
              <a:off x="5856211" y="1490962"/>
              <a:ext cx="258263" cy="24520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 rot="16200000">
              <a:off x="6101416" y="1490962"/>
              <a:ext cx="258263" cy="2452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 rot="16200000">
              <a:off x="7055919" y="1491982"/>
              <a:ext cx="258263" cy="243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0" name="Rectangle 49"/>
            <p:cNvSpPr/>
            <p:nvPr/>
          </p:nvSpPr>
          <p:spPr>
            <a:xfrm rot="16200000">
              <a:off x="7302144" y="1490962"/>
              <a:ext cx="258263" cy="2452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 rot="16200000">
              <a:off x="7545307" y="1490962"/>
              <a:ext cx="258263" cy="2452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 rot="16200000">
              <a:off x="7790512" y="1490962"/>
              <a:ext cx="258263" cy="24520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 rot="16200000">
              <a:off x="7166091" y="1582127"/>
              <a:ext cx="54235" cy="5851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 rot="16200000">
              <a:off x="7405384" y="1585659"/>
              <a:ext cx="54235" cy="5851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 rot="16200000">
              <a:off x="7651369" y="1585659"/>
              <a:ext cx="54235" cy="5851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 rot="16200000">
              <a:off x="6344510" y="1491904"/>
              <a:ext cx="258263" cy="2452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 rot="16200000">
              <a:off x="6589715" y="1491904"/>
              <a:ext cx="258263" cy="2452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 rot="16200000">
              <a:off x="6832878" y="1491904"/>
              <a:ext cx="258263" cy="24520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201538" y="2236268"/>
            <a:ext cx="3458951" cy="264366"/>
            <a:chOff x="4650810" y="1484432"/>
            <a:chExt cx="3391436" cy="259206"/>
          </a:xfrm>
        </p:grpSpPr>
        <p:sp>
          <p:nvSpPr>
            <p:cNvPr id="60" name="Rectangle 59"/>
            <p:cNvSpPr/>
            <p:nvPr/>
          </p:nvSpPr>
          <p:spPr>
            <a:xfrm rot="16200000">
              <a:off x="4644281" y="1490962"/>
              <a:ext cx="258263" cy="24520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 rot="16200000">
              <a:off x="4887444" y="1490962"/>
              <a:ext cx="258263" cy="2452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 rot="16200000">
              <a:off x="5132649" y="1490962"/>
              <a:ext cx="258263" cy="24520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 rot="16200000">
              <a:off x="5367843" y="1490962"/>
              <a:ext cx="258263" cy="2452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 rot="16200000">
              <a:off x="5613048" y="1490962"/>
              <a:ext cx="258263" cy="24520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 rot="16200000">
              <a:off x="5856211" y="1490962"/>
              <a:ext cx="258263" cy="24520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 rot="16200000">
              <a:off x="6101416" y="1490962"/>
              <a:ext cx="258263" cy="2452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 rot="16200000">
              <a:off x="7055919" y="1491982"/>
              <a:ext cx="258263" cy="243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68" name="Rectangle 67"/>
            <p:cNvSpPr/>
            <p:nvPr/>
          </p:nvSpPr>
          <p:spPr>
            <a:xfrm rot="16200000">
              <a:off x="7302144" y="1490962"/>
              <a:ext cx="258263" cy="2452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 rot="16200000">
              <a:off x="7545307" y="1490962"/>
              <a:ext cx="258263" cy="2452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 rot="16200000">
              <a:off x="7790512" y="1490962"/>
              <a:ext cx="258263" cy="24520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Oval 70"/>
            <p:cNvSpPr/>
            <p:nvPr/>
          </p:nvSpPr>
          <p:spPr>
            <a:xfrm rot="16200000">
              <a:off x="7166091" y="1582127"/>
              <a:ext cx="54235" cy="5851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Oval 71"/>
            <p:cNvSpPr/>
            <p:nvPr/>
          </p:nvSpPr>
          <p:spPr>
            <a:xfrm rot="16200000">
              <a:off x="7405384" y="1585659"/>
              <a:ext cx="54235" cy="5851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Oval 72"/>
            <p:cNvSpPr/>
            <p:nvPr/>
          </p:nvSpPr>
          <p:spPr>
            <a:xfrm rot="16200000">
              <a:off x="7651369" y="1585659"/>
              <a:ext cx="54235" cy="5851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 rot="16200000">
              <a:off x="6344510" y="1491904"/>
              <a:ext cx="258263" cy="2452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 rot="16200000">
              <a:off x="6589715" y="1491904"/>
              <a:ext cx="258263" cy="245205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 rot="16200000">
              <a:off x="6832878" y="1491904"/>
              <a:ext cx="258263" cy="24520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207965" y="2509478"/>
            <a:ext cx="248004" cy="263404"/>
            <a:chOff x="602873" y="2551230"/>
            <a:chExt cx="243163" cy="258263"/>
          </a:xfrm>
        </p:grpSpPr>
        <p:sp>
          <p:nvSpPr>
            <p:cNvPr id="77" name="Rectangle 76"/>
            <p:cNvSpPr/>
            <p:nvPr/>
          </p:nvSpPr>
          <p:spPr>
            <a:xfrm rot="16200000">
              <a:off x="595323" y="2558780"/>
              <a:ext cx="258263" cy="243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932597">
                <a:defRPr/>
              </a:pPr>
              <a:endParaRPr lang="en-US" sz="1836" kern="0">
                <a:solidFill>
                  <a:schemeClr val="tx1"/>
                </a:solidFill>
              </a:endParaRPr>
            </a:p>
          </p:txBody>
        </p:sp>
        <p:sp>
          <p:nvSpPr>
            <p:cNvPr id="78" name="Oval 77"/>
            <p:cNvSpPr/>
            <p:nvPr/>
          </p:nvSpPr>
          <p:spPr>
            <a:xfrm rot="16200000">
              <a:off x="699439" y="2648925"/>
              <a:ext cx="54235" cy="5851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210108" y="2832925"/>
            <a:ext cx="248004" cy="263404"/>
            <a:chOff x="602873" y="2551230"/>
            <a:chExt cx="243163" cy="258263"/>
          </a:xfrm>
        </p:grpSpPr>
        <p:sp>
          <p:nvSpPr>
            <p:cNvPr id="81" name="Rectangle 80"/>
            <p:cNvSpPr/>
            <p:nvPr/>
          </p:nvSpPr>
          <p:spPr>
            <a:xfrm rot="16200000">
              <a:off x="595323" y="2558780"/>
              <a:ext cx="258263" cy="243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932597">
                <a:defRPr/>
              </a:pPr>
              <a:endParaRPr lang="en-US" sz="1836" kern="0">
                <a:solidFill>
                  <a:schemeClr val="tx1"/>
                </a:solidFill>
              </a:endParaRPr>
            </a:p>
          </p:txBody>
        </p:sp>
        <p:sp>
          <p:nvSpPr>
            <p:cNvPr id="82" name="Oval 81"/>
            <p:cNvSpPr/>
            <p:nvPr/>
          </p:nvSpPr>
          <p:spPr>
            <a:xfrm rot="16200000">
              <a:off x="699439" y="2648925"/>
              <a:ext cx="54235" cy="5851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1210108" y="3141318"/>
            <a:ext cx="248004" cy="263404"/>
            <a:chOff x="602873" y="2551230"/>
            <a:chExt cx="243163" cy="258263"/>
          </a:xfrm>
        </p:grpSpPr>
        <p:sp>
          <p:nvSpPr>
            <p:cNvPr id="84" name="Rectangle 83"/>
            <p:cNvSpPr/>
            <p:nvPr/>
          </p:nvSpPr>
          <p:spPr>
            <a:xfrm rot="16200000">
              <a:off x="595323" y="2558780"/>
              <a:ext cx="258263" cy="243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932597">
                <a:defRPr/>
              </a:pPr>
              <a:endParaRPr lang="en-US" sz="1836" kern="0">
                <a:solidFill>
                  <a:schemeClr val="tx1"/>
                </a:solidFill>
              </a:endParaRPr>
            </a:p>
          </p:txBody>
        </p:sp>
        <p:sp>
          <p:nvSpPr>
            <p:cNvPr id="85" name="Oval 84"/>
            <p:cNvSpPr/>
            <p:nvPr/>
          </p:nvSpPr>
          <p:spPr>
            <a:xfrm rot="16200000">
              <a:off x="699439" y="2648925"/>
              <a:ext cx="54235" cy="5851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1211114" y="3506544"/>
            <a:ext cx="3458951" cy="264366"/>
            <a:chOff x="4650810" y="1484432"/>
            <a:chExt cx="3391436" cy="259206"/>
          </a:xfrm>
        </p:grpSpPr>
        <p:sp>
          <p:nvSpPr>
            <p:cNvPr id="87" name="Rectangle 86"/>
            <p:cNvSpPr/>
            <p:nvPr/>
          </p:nvSpPr>
          <p:spPr>
            <a:xfrm rot="16200000">
              <a:off x="4644281" y="1490962"/>
              <a:ext cx="258263" cy="245205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 rot="16200000">
              <a:off x="4887444" y="1490962"/>
              <a:ext cx="258263" cy="2452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 rot="16200000">
              <a:off x="5132649" y="1490962"/>
              <a:ext cx="258263" cy="24520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 rot="16200000">
              <a:off x="5367843" y="1490962"/>
              <a:ext cx="258263" cy="2452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 rot="16200000">
              <a:off x="5613048" y="1490962"/>
              <a:ext cx="258263" cy="2452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 rot="16200000">
              <a:off x="5856211" y="1490962"/>
              <a:ext cx="258263" cy="2452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 rot="16200000">
              <a:off x="6101416" y="1490962"/>
              <a:ext cx="258263" cy="2452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 rot="16200000">
              <a:off x="7055919" y="1491982"/>
              <a:ext cx="258263" cy="243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95" name="Rectangle 94"/>
            <p:cNvSpPr/>
            <p:nvPr/>
          </p:nvSpPr>
          <p:spPr>
            <a:xfrm rot="16200000">
              <a:off x="7302144" y="1490962"/>
              <a:ext cx="258263" cy="2452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 rot="16200000">
              <a:off x="7545307" y="1490962"/>
              <a:ext cx="258263" cy="2452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 rot="16200000">
              <a:off x="7790512" y="1490962"/>
              <a:ext cx="258263" cy="24520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8" name="Oval 97"/>
            <p:cNvSpPr/>
            <p:nvPr/>
          </p:nvSpPr>
          <p:spPr>
            <a:xfrm rot="16200000">
              <a:off x="7166091" y="1582127"/>
              <a:ext cx="54235" cy="5851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9" name="Oval 98"/>
            <p:cNvSpPr/>
            <p:nvPr/>
          </p:nvSpPr>
          <p:spPr>
            <a:xfrm rot="16200000">
              <a:off x="7405384" y="1585659"/>
              <a:ext cx="54235" cy="5851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0" name="Oval 99"/>
            <p:cNvSpPr/>
            <p:nvPr/>
          </p:nvSpPr>
          <p:spPr>
            <a:xfrm rot="16200000">
              <a:off x="7651369" y="1585659"/>
              <a:ext cx="54235" cy="5851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 rot="16200000">
              <a:off x="6344510" y="1491904"/>
              <a:ext cx="258263" cy="2452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 rot="16200000">
              <a:off x="6589715" y="1491904"/>
              <a:ext cx="258263" cy="2452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 rot="16200000">
              <a:off x="6832878" y="1491904"/>
              <a:ext cx="258263" cy="24520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05" name="Double Brace 104"/>
          <p:cNvSpPr/>
          <p:nvPr/>
        </p:nvSpPr>
        <p:spPr>
          <a:xfrm>
            <a:off x="433835" y="1372645"/>
            <a:ext cx="4776928" cy="2574725"/>
          </a:xfrm>
          <a:prstGeom prst="brace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826536" y="1449046"/>
            <a:ext cx="314231" cy="382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9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848684" y="1825731"/>
            <a:ext cx="325675" cy="382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5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833373" y="2176284"/>
            <a:ext cx="315865" cy="382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8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833373" y="3475339"/>
            <a:ext cx="325675" cy="382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2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1136772" y="1110701"/>
            <a:ext cx="3417299" cy="382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1836" b="1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Input feature (new X:</a:t>
            </a: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 25 x 784</a:t>
            </a:r>
            <a:r>
              <a:rPr lang="en-US" sz="1836" b="1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)</a:t>
            </a:r>
          </a:p>
        </p:txBody>
      </p:sp>
      <p:sp>
        <p:nvSpPr>
          <p:cNvPr id="325" name="Right Arrow 324"/>
          <p:cNvSpPr/>
          <p:nvPr/>
        </p:nvSpPr>
        <p:spPr>
          <a:xfrm>
            <a:off x="5787064" y="2426267"/>
            <a:ext cx="513337" cy="49428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211" name="Rounded Rectangle 210"/>
          <p:cNvSpPr/>
          <p:nvPr/>
        </p:nvSpPr>
        <p:spPr>
          <a:xfrm>
            <a:off x="7421914" y="865819"/>
            <a:ext cx="1942847" cy="100731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r>
              <a:rPr lang="en-US" sz="3264" b="1" kern="0">
                <a:solidFill>
                  <a:schemeClr val="tx1"/>
                </a:solidFill>
                <a:latin typeface="Bradley Hand ITC" panose="03070402050302030203" pitchFamily="66" charset="0"/>
              </a:rPr>
              <a:t>Model</a:t>
            </a:r>
          </a:p>
          <a:p>
            <a:pPr algn="ctr" defTabSz="932597">
              <a:defRPr/>
            </a:pPr>
            <a:r>
              <a:rPr lang="en-US" sz="3264" b="1" kern="0">
                <a:solidFill>
                  <a:schemeClr val="tx1"/>
                </a:solidFill>
                <a:latin typeface="Bradley Hand ITC" panose="03070402050302030203" pitchFamily="66" charset="0"/>
              </a:rPr>
              <a:t>(w, b)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876701" y="2403841"/>
            <a:ext cx="2917590" cy="479150"/>
            <a:chOff x="7884770" y="2133369"/>
            <a:chExt cx="2860642" cy="469798"/>
          </a:xfrm>
        </p:grpSpPr>
        <p:sp>
          <p:nvSpPr>
            <p:cNvPr id="204" name="Rounded Rectangle 203"/>
            <p:cNvSpPr/>
            <p:nvPr/>
          </p:nvSpPr>
          <p:spPr>
            <a:xfrm>
              <a:off x="7884770" y="2133369"/>
              <a:ext cx="2860642" cy="469798"/>
            </a:xfrm>
            <a:prstGeom prst="round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325684" y="2177002"/>
              <a:ext cx="2130711" cy="37484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32597"/>
              <a:r>
                <a:rPr lang="en-US" sz="1836" kern="0" err="1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Model</a:t>
              </a:r>
              <a:r>
                <a:rPr lang="en-US" sz="1836" kern="0" err="1">
                  <a:solidFill>
                    <a:sysClr val="windowText" lastClr="000000"/>
                  </a:solidFill>
                </a:rPr>
                <a:t>.</a:t>
              </a:r>
              <a:r>
                <a:rPr lang="en-US" sz="1836" kern="0" err="1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eval</a:t>
              </a:r>
              <a:r>
                <a:rPr lang="en-US" sz="1836" kern="0">
                  <a:solidFill>
                    <a:sysClr val="windowText" lastClr="000000"/>
                  </a:solidFill>
                </a:rPr>
                <a:t>(</a:t>
              </a:r>
              <a:r>
                <a:rPr lang="en-US" sz="1836" b="1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new X</a:t>
              </a:r>
              <a:r>
                <a:rPr lang="en-US" sz="1836" kern="0">
                  <a:solidFill>
                    <a:sysClr val="windowText" lastClr="000000"/>
                  </a:solidFill>
                </a:rPr>
                <a:t>)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544410" y="3938262"/>
            <a:ext cx="5785505" cy="716852"/>
            <a:chOff x="6290551" y="3939829"/>
            <a:chExt cx="5672579" cy="702860"/>
          </a:xfrm>
        </p:grpSpPr>
        <p:sp>
          <p:nvSpPr>
            <p:cNvPr id="287" name="Rectangle 286"/>
            <p:cNvSpPr/>
            <p:nvPr/>
          </p:nvSpPr>
          <p:spPr>
            <a:xfrm>
              <a:off x="6385668" y="4071809"/>
              <a:ext cx="441194" cy="46495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224" kern="0">
                <a:solidFill>
                  <a:sysClr val="windowText" lastClr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88" name="Rectangle 287"/>
            <p:cNvSpPr/>
            <p:nvPr/>
          </p:nvSpPr>
          <p:spPr>
            <a:xfrm>
              <a:off x="6954822" y="4065253"/>
              <a:ext cx="441194" cy="46495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224" kern="0">
                <a:solidFill>
                  <a:sysClr val="windowText" lastClr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89" name="Rectangle 288"/>
            <p:cNvSpPr/>
            <p:nvPr/>
          </p:nvSpPr>
          <p:spPr>
            <a:xfrm>
              <a:off x="7516425" y="4072077"/>
              <a:ext cx="441194" cy="464956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224" kern="0">
                <a:solidFill>
                  <a:sysClr val="windowText" lastClr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90" name="Rectangle 289"/>
            <p:cNvSpPr/>
            <p:nvPr/>
          </p:nvSpPr>
          <p:spPr>
            <a:xfrm>
              <a:off x="8066289" y="4063544"/>
              <a:ext cx="441194" cy="464956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224" kern="0">
                <a:solidFill>
                  <a:sysClr val="windowText" lastClr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91" name="Rectangle 290"/>
            <p:cNvSpPr/>
            <p:nvPr/>
          </p:nvSpPr>
          <p:spPr>
            <a:xfrm>
              <a:off x="8623682" y="4061138"/>
              <a:ext cx="441194" cy="464956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224" kern="0">
                <a:solidFill>
                  <a:sysClr val="windowText" lastClr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92" name="Rectangle 291"/>
            <p:cNvSpPr/>
            <p:nvPr/>
          </p:nvSpPr>
          <p:spPr>
            <a:xfrm>
              <a:off x="9173460" y="4057338"/>
              <a:ext cx="441194" cy="46495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224" kern="0">
                <a:solidFill>
                  <a:sysClr val="windowText" lastClr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93" name="Rectangle 292"/>
            <p:cNvSpPr/>
            <p:nvPr/>
          </p:nvSpPr>
          <p:spPr>
            <a:xfrm>
              <a:off x="9742614" y="4069720"/>
              <a:ext cx="441194" cy="46495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224" kern="0">
                <a:solidFill>
                  <a:sysClr val="windowText" lastClr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94" name="Rectangle 293"/>
            <p:cNvSpPr/>
            <p:nvPr/>
          </p:nvSpPr>
          <p:spPr>
            <a:xfrm>
              <a:off x="10304218" y="4062896"/>
              <a:ext cx="441194" cy="464956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224" kern="0">
                <a:solidFill>
                  <a:sysClr val="windowText" lastClr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95" name="Rectangle 294"/>
            <p:cNvSpPr/>
            <p:nvPr/>
          </p:nvSpPr>
          <p:spPr>
            <a:xfrm>
              <a:off x="10854082" y="4061186"/>
              <a:ext cx="441194" cy="46495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224" kern="0">
                <a:solidFill>
                  <a:sysClr val="windowText" lastClr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96" name="Rectangle 295"/>
            <p:cNvSpPr/>
            <p:nvPr/>
          </p:nvSpPr>
          <p:spPr>
            <a:xfrm>
              <a:off x="11411474" y="4058781"/>
              <a:ext cx="441194" cy="464956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224" kern="0">
                <a:solidFill>
                  <a:sysClr val="windowText" lastClr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98" name="Rounded Rectangle 297"/>
            <p:cNvSpPr/>
            <p:nvPr/>
          </p:nvSpPr>
          <p:spPr>
            <a:xfrm>
              <a:off x="6290551" y="3939829"/>
              <a:ext cx="5672579" cy="702860"/>
            </a:xfrm>
            <a:prstGeom prst="round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00" name="TextBox 299"/>
          <p:cNvSpPr txBox="1"/>
          <p:nvPr/>
        </p:nvSpPr>
        <p:spPr>
          <a:xfrm>
            <a:off x="5988463" y="3566799"/>
            <a:ext cx="5044039" cy="382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Predicted </a:t>
            </a:r>
            <a:r>
              <a:rPr lang="en-US" sz="1836" kern="0" err="1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Softmax</a:t>
            </a: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 Probabilities (</a:t>
            </a:r>
            <a:r>
              <a:rPr lang="en-US" sz="1836" kern="0" err="1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predicted_label</a:t>
            </a: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4621151" y="5171564"/>
            <a:ext cx="7577200" cy="374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97"/>
            <a:r>
              <a:rPr lang="en-US" sz="1836" kern="0">
                <a:solidFill>
                  <a:sysClr val="windowText" lastClr="000000"/>
                </a:solidFill>
              </a:rPr>
              <a:t>[ </a:t>
            </a:r>
            <a:r>
              <a:rPr lang="en-US" sz="1836" kern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numpy.argmax</a:t>
            </a:r>
            <a:r>
              <a:rPr lang="en-US" sz="1836" kern="0">
                <a:solidFill>
                  <a:sysClr val="windowText" lastClr="000000"/>
                </a:solidFill>
              </a:rPr>
              <a:t>(</a:t>
            </a:r>
            <a:r>
              <a:rPr lang="en-US" sz="1836" kern="0" err="1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predicted_label</a:t>
            </a:r>
            <a:r>
              <a:rPr lang="en-US" sz="1836" kern="0">
                <a:solidFill>
                  <a:sysClr val="windowText" lastClr="000000"/>
                </a:solidFill>
              </a:rPr>
              <a:t>) </a:t>
            </a:r>
            <a:r>
              <a:rPr lang="en-US" sz="1836" kern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836" kern="0">
                <a:solidFill>
                  <a:sysClr val="windowText" lastClr="000000"/>
                </a:solidFill>
              </a:rPr>
              <a:t> </a:t>
            </a:r>
            <a:r>
              <a:rPr lang="en-US" sz="1836" kern="0" err="1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predicted_label</a:t>
            </a:r>
            <a:r>
              <a:rPr lang="en-US" sz="1836" kern="0">
                <a:solidFill>
                  <a:sysClr val="windowText" lastClr="000000"/>
                </a:solidFill>
              </a:rPr>
              <a:t> </a:t>
            </a:r>
            <a:r>
              <a:rPr lang="en-US" sz="1836" kern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836" kern="0">
                <a:solidFill>
                  <a:sysClr val="windowText" lastClr="000000"/>
                </a:solidFill>
              </a:rPr>
              <a:t> </a:t>
            </a:r>
            <a:r>
              <a:rPr lang="en-US" sz="1836" kern="0" err="1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predicted_labels</a:t>
            </a: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 </a:t>
            </a:r>
            <a:r>
              <a:rPr lang="en-US" sz="1836" kern="0">
                <a:solidFill>
                  <a:sysClr val="windowText" lastClr="000000"/>
                </a:solidFill>
              </a:rPr>
              <a:t>]</a:t>
            </a:r>
          </a:p>
        </p:txBody>
      </p:sp>
      <p:sp>
        <p:nvSpPr>
          <p:cNvPr id="301" name="Rectangle 300"/>
          <p:cNvSpPr/>
          <p:nvPr/>
        </p:nvSpPr>
        <p:spPr>
          <a:xfrm>
            <a:off x="7355498" y="5879308"/>
            <a:ext cx="2292839" cy="54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97"/>
            <a:r>
              <a:rPr lang="en-US" sz="2856" kern="0">
                <a:solidFill>
                  <a:sysClr val="windowText" lastClr="000000"/>
                </a:solidFill>
              </a:rPr>
              <a:t>[</a:t>
            </a:r>
            <a:r>
              <a:rPr lang="en-US" sz="2856" kern="0">
                <a:solidFill>
                  <a:sysClr val="windowText" lastClr="000000"/>
                </a:solidFill>
                <a:latin typeface="Bradley Hand ITC" panose="03070402050302030203" pitchFamily="66" charset="0"/>
                <a:cs typeface="Courier New" panose="02070309020205020404" pitchFamily="49" charset="0"/>
              </a:rPr>
              <a:t>9, 5, 8, …, 2</a:t>
            </a:r>
            <a:r>
              <a:rPr lang="en-US" sz="2856" kern="0">
                <a:solidFill>
                  <a:sysClr val="windowText" lastClr="000000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87264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2380" y="346784"/>
            <a:ext cx="6298519" cy="594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3264" b="1" kern="0">
                <a:solidFill>
                  <a:sysClr val="windowText" lastClr="000000"/>
                </a:solidFill>
              </a:rPr>
              <a:t>Two Options for Train/Test/Predict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2380" y="914728"/>
            <a:ext cx="11855297" cy="55190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3264" kern="0" dirty="0">
                <a:solidFill>
                  <a:sysClr val="windowText" lastClr="000000"/>
                </a:solidFill>
              </a:rPr>
              <a:t>Experimental:</a:t>
            </a:r>
          </a:p>
          <a:p>
            <a:pPr defTabSz="932597">
              <a:defRPr/>
            </a:pPr>
            <a:r>
              <a:rPr lang="en-US" sz="2400" kern="0" dirty="0">
                <a:solidFill>
                  <a:sysClr val="windowText" lastClr="000000"/>
                </a:solidFill>
              </a:rPr>
              <a:t>Define loss &amp; error functions (criterion </a:t>
            </a:r>
            <a:r>
              <a:rPr lang="en-US" sz="2400" kern="0" dirty="0" err="1">
                <a:solidFill>
                  <a:sysClr val="windowText" lastClr="000000"/>
                </a:solidFill>
              </a:rPr>
              <a:t>fn</a:t>
            </a:r>
            <a:r>
              <a:rPr lang="en-US" sz="2400" kern="0" dirty="0">
                <a:solidFill>
                  <a:sysClr val="windowText" lastClr="000000"/>
                </a:solidFill>
              </a:rPr>
              <a:t>)</a:t>
            </a:r>
          </a:p>
          <a:p>
            <a:pPr lvl="1" defTabSz="932597">
              <a:defRPr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cntk.Function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 defTabSz="932597">
              <a:defRPr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criterion_factory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(data,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label_one_hot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</a:p>
          <a:p>
            <a:pPr lvl="1" defTabSz="932597">
              <a:defRPr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z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model_mn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(data) </a:t>
            </a:r>
          </a:p>
          <a:p>
            <a:pPr lvl="1" defTabSz="932597">
              <a:defRPr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loss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cntk.cross_entropy_with_softmax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(z,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label_one_hot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lvl="1" defTabSz="932597">
              <a:defRPr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metric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cntk.classification_error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(z,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label_one_hot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lvl="1" defTabSz="932597">
              <a:defRPr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return loss, metric </a:t>
            </a:r>
          </a:p>
          <a:p>
            <a:pPr lvl="1" defTabSz="932597">
              <a:defRPr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defTabSz="932597">
              <a:defRPr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cntk.input_variable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input_shape_mn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lvl="1" defTabSz="932597">
              <a:defRPr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cntk.input_variable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num_classes_mn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is_sparse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=True) </a:t>
            </a:r>
          </a:p>
          <a:p>
            <a:pPr lvl="1" defTabSz="932597">
              <a:defRPr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criterion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criterion_factory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defTabSz="932597">
              <a:defRPr/>
            </a:pPr>
            <a:endParaRPr lang="en-US" sz="1600" b="1" kern="0" dirty="0">
              <a:solidFill>
                <a:sysClr val="windowText" lastClr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597">
              <a:defRPr/>
            </a:pPr>
            <a:r>
              <a:rPr lang="en-US" sz="2400" kern="0" dirty="0">
                <a:solidFill>
                  <a:sysClr val="windowText" lastClr="000000"/>
                </a:solidFill>
              </a:rPr>
              <a:t>Train/Test the model</a:t>
            </a:r>
          </a:p>
          <a:p>
            <a:pPr lvl="1" defTabSz="932597">
              <a:defRPr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criterion.train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</a:p>
          <a:p>
            <a:pPr lvl="1" defTabSz="932597">
              <a:defRPr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minibatch_size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mb_sizes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 defTabSz="932597">
              <a:defRPr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max_epochs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=40, </a:t>
            </a:r>
          </a:p>
          <a:p>
            <a:pPr lvl="1" defTabSz="932597">
              <a:defRPr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param_learners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=[learner], </a:t>
            </a:r>
          </a:p>
          <a:p>
            <a:pPr lvl="1" defTabSz="932597">
              <a:defRPr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callbacks=[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progress_writer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pPr lvl="1" defTabSz="932597">
              <a:defRPr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test_metric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criterion.test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X_test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Y_test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), callbacks=[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progress_writer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]).metric </a:t>
            </a:r>
          </a:p>
          <a:p>
            <a:pPr defTabSz="932597">
              <a:defRPr/>
            </a:pPr>
            <a:endParaRPr lang="en-US" sz="1600" b="1" kern="0" dirty="0">
              <a:solidFill>
                <a:sysClr val="windowText" lastClr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 defTabSz="932597">
              <a:defRPr/>
            </a:pPr>
            <a:r>
              <a:rPr lang="en-US" sz="1600" kern="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https://github.com/Microsoft/CNTK/blob/master/Tutorials/CNTK_200_GuidedTour.ipynb</a:t>
            </a:r>
          </a:p>
        </p:txBody>
      </p:sp>
    </p:spTree>
    <p:extLst>
      <p:ext uri="{BB962C8B-B14F-4D97-AF65-F5344CB8AC3E}">
        <p14:creationId xmlns:p14="http://schemas.microsoft.com/office/powerpoint/2010/main" val="2085978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– Hands-On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659" y="0"/>
            <a:ext cx="6115816" cy="69945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329" y="1561345"/>
            <a:ext cx="5976640" cy="41744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5169" y="6111661"/>
            <a:ext cx="510614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Load data: Run the 103A notebook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54194" y="4294113"/>
            <a:ext cx="1570656" cy="202397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397788" y="3324538"/>
            <a:ext cx="1676400" cy="209022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67450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308600"/>
            <a:ext cx="7380530" cy="1902059"/>
          </a:xfrm>
        </p:spPr>
        <p:txBody>
          <a:bodyPr/>
          <a:lstStyle/>
          <a:p>
            <a:r>
              <a:rPr lang="en-US" sz="3200" dirty="0"/>
              <a:t>Text Classification with Recurrent Networks</a:t>
            </a: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r>
              <a:rPr lang="en-US" sz="2800" dirty="0"/>
              <a:t>(ATIS text labeling with LSTM)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0444481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308600"/>
            <a:ext cx="7162799" cy="627864"/>
          </a:xfrm>
        </p:spPr>
        <p:txBody>
          <a:bodyPr/>
          <a:lstStyle/>
          <a:p>
            <a:pPr defTabSz="932563"/>
            <a:r>
              <a:rPr lang="en-US" sz="3200" dirty="0">
                <a:ln w="3175">
                  <a:noFill/>
                </a:ln>
                <a:latin typeface="+mj-lt"/>
                <a:ea typeface="+mn-ea"/>
                <a:cs typeface="Segoe UI" pitchFamily="34" charset="0"/>
              </a:rPr>
              <a:t>Recurrence Primer</a:t>
            </a:r>
          </a:p>
        </p:txBody>
      </p:sp>
    </p:spTree>
    <p:extLst>
      <p:ext uri="{BB962C8B-B14F-4D97-AF65-F5344CB8AC3E}">
        <p14:creationId xmlns:p14="http://schemas.microsoft.com/office/powerpoint/2010/main" val="384120746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5324535"/>
          </a:xfrm>
        </p:spPr>
        <p:txBody>
          <a:bodyPr/>
          <a:lstStyle/>
          <a:p>
            <a:r>
              <a:rPr lang="en-US" sz="2400" dirty="0"/>
              <a:t>Windows / Linux (Ubuntu) </a:t>
            </a:r>
          </a:p>
          <a:p>
            <a:r>
              <a:rPr lang="en-US" sz="2400" dirty="0"/>
              <a:t>CPU / GPU / Docker containers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For Training:</a:t>
            </a:r>
          </a:p>
          <a:p>
            <a:pPr lvl="2"/>
            <a:r>
              <a:rPr lang="en-US" sz="1600" dirty="0"/>
              <a:t>Python (highly recommended) / C++</a:t>
            </a:r>
          </a:p>
          <a:p>
            <a:pPr lvl="2"/>
            <a:r>
              <a:rPr lang="en-US" sz="1600" dirty="0" err="1"/>
              <a:t>Keras</a:t>
            </a:r>
            <a:r>
              <a:rPr lang="en-US" sz="1600" dirty="0"/>
              <a:t> (beta)</a:t>
            </a:r>
          </a:p>
          <a:p>
            <a:pPr marL="571389" lvl="2" indent="0">
              <a:buNone/>
            </a:pPr>
            <a:endParaRPr lang="en-US" sz="1600" dirty="0"/>
          </a:p>
          <a:p>
            <a:r>
              <a:rPr lang="en-US" sz="2400" dirty="0"/>
              <a:t>For Evaluation / Prediction:</a:t>
            </a:r>
          </a:p>
          <a:p>
            <a:pPr lvl="2"/>
            <a:r>
              <a:rPr lang="en-US" sz="1600" dirty="0"/>
              <a:t>Python / C++</a:t>
            </a:r>
          </a:p>
          <a:p>
            <a:pPr lvl="2"/>
            <a:r>
              <a:rPr lang="en-US" sz="1600" dirty="0" err="1"/>
              <a:t>Keras</a:t>
            </a:r>
            <a:r>
              <a:rPr lang="en-US" sz="1600" dirty="0"/>
              <a:t> (beta)</a:t>
            </a:r>
          </a:p>
          <a:p>
            <a:pPr lvl="2"/>
            <a:r>
              <a:rPr lang="en-US" sz="1600" dirty="0"/>
              <a:t>C# / Java </a:t>
            </a:r>
          </a:p>
          <a:p>
            <a:pPr lvl="2"/>
            <a:r>
              <a:rPr lang="en-US" sz="1600" dirty="0"/>
              <a:t>Scale out on Spark</a:t>
            </a:r>
          </a:p>
          <a:p>
            <a:pPr marL="342835" lvl="1" indent="0">
              <a:buNone/>
            </a:pPr>
            <a:endParaRPr lang="en-US" sz="2000" dirty="0"/>
          </a:p>
          <a:p>
            <a:r>
              <a:rPr lang="en-US" sz="2400" dirty="0"/>
              <a:t>Azure</a:t>
            </a:r>
          </a:p>
          <a:p>
            <a:pPr lvl="2"/>
            <a:r>
              <a:rPr lang="en-US" sz="1600" dirty="0"/>
              <a:t>Azure Notebooks (pre-installed CPU-only VMs)</a:t>
            </a:r>
          </a:p>
          <a:p>
            <a:pPr lvl="2"/>
            <a:r>
              <a:rPr lang="en-US" sz="1600" dirty="0"/>
              <a:t>DSVMs (pre-installed, both CPU/GPU)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Installation / Setup</a:t>
            </a:r>
          </a:p>
        </p:txBody>
      </p:sp>
    </p:spTree>
    <p:extLst>
      <p:ext uri="{BB962C8B-B14F-4D97-AF65-F5344CB8AC3E}">
        <p14:creationId xmlns:p14="http://schemas.microsoft.com/office/powerpoint/2010/main" val="341554018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590997" y="1784345"/>
            <a:ext cx="2846327" cy="8517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38727" y="5633966"/>
            <a:ext cx="2350868" cy="830179"/>
          </a:xfrm>
          <a:prstGeom prst="rect">
            <a:avLst/>
          </a:prstGeom>
          <a:solidFill>
            <a:srgbClr val="FFCC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pic>
        <p:nvPicPr>
          <p:cNvPr id="2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8" r="48551"/>
          <a:stretch/>
        </p:blipFill>
        <p:spPr>
          <a:xfrm>
            <a:off x="8973169" y="1066082"/>
            <a:ext cx="3049720" cy="5512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2380" y="346784"/>
            <a:ext cx="4659834" cy="606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3264" b="1" kern="0">
                <a:solidFill>
                  <a:sysClr val="windowText" lastClr="000000"/>
                </a:solidFill>
              </a:rPr>
              <a:t>Sequences (many to one)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50756" y="5687081"/>
            <a:ext cx="2326811" cy="670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32597">
              <a:defRPr/>
            </a:pPr>
            <a:r>
              <a:rPr lang="en-US" sz="1836" b="1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Input feature </a:t>
            </a:r>
          </a:p>
          <a:p>
            <a:pPr defTabSz="932597">
              <a:defRPr/>
            </a:pPr>
            <a:r>
              <a:rPr lang="en-US" sz="1836" b="1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(X:</a:t>
            </a: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 n x 14 data </a:t>
            </a:r>
            <a:r>
              <a:rPr lang="en-US" sz="1836" kern="0" err="1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pnts</a:t>
            </a:r>
            <a:r>
              <a:rPr lang="en-US" sz="1836" b="1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50478" y="1853642"/>
            <a:ext cx="2727365" cy="670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32597">
              <a:defRPr/>
            </a:pPr>
            <a:r>
              <a:rPr lang="en-US" sz="1836" b="1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Output</a:t>
            </a:r>
          </a:p>
          <a:p>
            <a:pPr defTabSz="932597">
              <a:defRPr/>
            </a:pPr>
            <a:r>
              <a:rPr lang="en-US" sz="1836" b="1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(</a:t>
            </a: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Y: n x future prediction</a:t>
            </a:r>
            <a:r>
              <a:rPr lang="en-US" sz="1836" b="1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)</a:t>
            </a:r>
            <a:endParaRPr lang="en-US" sz="1836" kern="0">
              <a:solidFill>
                <a:sysClr val="windowText" lastClr="000000"/>
              </a:solidFill>
              <a:latin typeface="Bradley Hand ITC" panose="03070402050302030203" pitchFamily="66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6802" y="1147865"/>
            <a:ext cx="4707246" cy="382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1836" kern="0">
                <a:solidFill>
                  <a:sysClr val="windowText" lastClr="000000"/>
                </a:solidFill>
              </a:rPr>
              <a:t>Problem: Time series prediction with IOT data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81" y="5406576"/>
            <a:ext cx="4394691" cy="1374164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900534" y="3536348"/>
            <a:ext cx="2227256" cy="986512"/>
            <a:chOff x="5845096" y="3467321"/>
            <a:chExt cx="2183783" cy="967256"/>
          </a:xfrm>
        </p:grpSpPr>
        <p:sp>
          <p:nvSpPr>
            <p:cNvPr id="5" name="Rectangle: Rounded Corners 4"/>
            <p:cNvSpPr/>
            <p:nvPr/>
          </p:nvSpPr>
          <p:spPr>
            <a:xfrm>
              <a:off x="5845096" y="3467321"/>
              <a:ext cx="2183783" cy="96725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014955" y="3628850"/>
              <a:ext cx="1881655" cy="644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32597">
                <a:defRPr/>
              </a:pPr>
              <a:r>
                <a:rPr lang="en-US" sz="1836" b="1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Model</a:t>
              </a:r>
            </a:p>
            <a:p>
              <a:pPr algn="ctr"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</a:rPr>
                <a:t>Rec </a:t>
              </a:r>
              <a:r>
                <a:rPr lang="en-US" sz="1836" b="1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= Recurrence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89240" y="1576531"/>
            <a:ext cx="4434966" cy="1359611"/>
            <a:chOff x="380778" y="1545759"/>
            <a:chExt cx="4348401" cy="133307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0778" y="1545759"/>
              <a:ext cx="4348401" cy="1333073"/>
            </a:xfrm>
            <a:prstGeom prst="rect">
              <a:avLst/>
            </a:prstGeom>
          </p:spPr>
        </p:pic>
        <p:sp>
          <p:nvSpPr>
            <p:cNvPr id="17" name="Circle: Hollow 16"/>
            <p:cNvSpPr/>
            <p:nvPr/>
          </p:nvSpPr>
          <p:spPr>
            <a:xfrm>
              <a:off x="1927213" y="1920224"/>
              <a:ext cx="67586" cy="87174"/>
            </a:xfrm>
            <a:prstGeom prst="donut">
              <a:avLst>
                <a:gd name="adj" fmla="val 2264"/>
              </a:avLst>
            </a:prstGeom>
            <a:solidFill>
              <a:schemeClr val="accent2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173228" y="1586285"/>
              <a:ext cx="490212" cy="1632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402483" y="5441540"/>
            <a:ext cx="3307371" cy="1201978"/>
            <a:chOff x="1374243" y="5335327"/>
            <a:chExt cx="3242815" cy="1178517"/>
          </a:xfrm>
        </p:grpSpPr>
        <p:sp>
          <p:nvSpPr>
            <p:cNvPr id="12" name="Rectangle 11"/>
            <p:cNvSpPr/>
            <p:nvPr/>
          </p:nvSpPr>
          <p:spPr>
            <a:xfrm>
              <a:off x="1374243" y="5335327"/>
              <a:ext cx="518168" cy="1178517"/>
            </a:xfrm>
            <a:prstGeom prst="rect">
              <a:avLst/>
            </a:prstGeom>
            <a:solidFill>
              <a:srgbClr val="FFCCCC">
                <a:alpha val="3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126846" y="5357897"/>
              <a:ext cx="490212" cy="122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1440477" y="1586306"/>
            <a:ext cx="528483" cy="1201978"/>
          </a:xfrm>
          <a:prstGeom prst="rect">
            <a:avLst/>
          </a:prstGeom>
          <a:solidFill>
            <a:srgbClr val="FFCCCC">
              <a:alpha val="30000"/>
            </a:srgb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594950" y="6631298"/>
            <a:ext cx="4537215" cy="3182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97">
              <a:defRPr/>
            </a:pPr>
            <a:r>
              <a:rPr lang="en-US" sz="1428" kern="0">
                <a:solidFill>
                  <a:schemeClr val="bg1">
                    <a:lumMod val="75000"/>
                  </a:schemeClr>
                </a:solidFill>
              </a:rPr>
              <a:t>http://karpathy.github.io/2015/05/21/rnn-effectiveness/</a:t>
            </a:r>
          </a:p>
        </p:txBody>
      </p:sp>
    </p:spTree>
    <p:extLst>
      <p:ext uri="{BB962C8B-B14F-4D97-AF65-F5344CB8AC3E}">
        <p14:creationId xmlns:p14="http://schemas.microsoft.com/office/powerpoint/2010/main" val="364455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8" grpId="0"/>
      <p:bldP spid="9" grpId="0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2380" y="346784"/>
            <a:ext cx="5931798" cy="606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3264" b="1" kern="0">
                <a:solidFill>
                  <a:sysClr val="windowText" lastClr="000000"/>
                </a:solidFill>
              </a:rPr>
              <a:t>Sequences (many to many + 1:1)</a:t>
            </a:r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23"/>
          <a:stretch/>
        </p:blipFill>
        <p:spPr>
          <a:xfrm>
            <a:off x="8233519" y="987863"/>
            <a:ext cx="3256819" cy="55174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6802" y="1147865"/>
            <a:ext cx="6060955" cy="382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1836" kern="0">
                <a:solidFill>
                  <a:sysClr val="windowText" lastClr="000000"/>
                </a:solidFill>
              </a:rPr>
              <a:t>Problem: Tagging entities in Air Traffic Controller (ATIS) data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529178" y="2143096"/>
            <a:ext cx="1287495" cy="3630958"/>
            <a:chOff x="517984" y="2101266"/>
            <a:chExt cx="1262365" cy="3560086"/>
          </a:xfrm>
        </p:grpSpPr>
        <p:sp>
          <p:nvSpPr>
            <p:cNvPr id="7" name="Rectangle: Rounded Corners 6"/>
            <p:cNvSpPr/>
            <p:nvPr/>
          </p:nvSpPr>
          <p:spPr>
            <a:xfrm>
              <a:off x="517984" y="3493963"/>
              <a:ext cx="961970" cy="5919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chemeClr val="tx1"/>
                  </a:solidFill>
                </a:rPr>
                <a:t>Rec</a:t>
              </a:r>
            </a:p>
          </p:txBody>
        </p:sp>
        <p:cxnSp>
          <p:nvCxnSpPr>
            <p:cNvPr id="26" name="Straight Arrow Connector 25"/>
            <p:cNvCxnSpPr>
              <a:endCxn id="7" idx="2"/>
            </p:cNvCxnSpPr>
            <p:nvPr/>
          </p:nvCxnSpPr>
          <p:spPr>
            <a:xfrm flipV="1">
              <a:off x="998969" y="4085945"/>
              <a:ext cx="0" cy="12005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7" idx="0"/>
            </p:cNvCxnSpPr>
            <p:nvPr/>
          </p:nvCxnSpPr>
          <p:spPr>
            <a:xfrm flipV="1">
              <a:off x="998969" y="2490797"/>
              <a:ext cx="0" cy="10031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657817" y="5286506"/>
              <a:ext cx="657552" cy="374846"/>
            </a:xfrm>
            <a:prstGeom prst="rect">
              <a:avLst/>
            </a:prstGeom>
            <a:solidFill>
              <a:srgbClr val="FFCCCC"/>
            </a:solidFill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show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45722" y="2101266"/>
              <a:ext cx="280846" cy="374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o</a:t>
              </a:r>
            </a:p>
          </p:txBody>
        </p:sp>
        <p:cxnSp>
          <p:nvCxnSpPr>
            <p:cNvPr id="17" name="Straight Arrow Connector 16"/>
            <p:cNvCxnSpPr>
              <a:stCxn id="7" idx="3"/>
              <a:endCxn id="10" idx="1"/>
            </p:cNvCxnSpPr>
            <p:nvPr/>
          </p:nvCxnSpPr>
          <p:spPr>
            <a:xfrm>
              <a:off x="1479954" y="3789954"/>
              <a:ext cx="30039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1811613" y="2158659"/>
            <a:ext cx="1292555" cy="3614928"/>
            <a:chOff x="1775388" y="2116524"/>
            <a:chExt cx="1267326" cy="3544369"/>
          </a:xfrm>
        </p:grpSpPr>
        <p:sp>
          <p:nvSpPr>
            <p:cNvPr id="10" name="Rectangle: Rounded Corners 9"/>
            <p:cNvSpPr/>
            <p:nvPr/>
          </p:nvSpPr>
          <p:spPr>
            <a:xfrm>
              <a:off x="1780349" y="3493963"/>
              <a:ext cx="961970" cy="5919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chemeClr val="tx1"/>
                  </a:solidFill>
                </a:rPr>
                <a:t>Rec</a:t>
              </a:r>
            </a:p>
          </p:txBody>
        </p:sp>
        <p:cxnSp>
          <p:nvCxnSpPr>
            <p:cNvPr id="28" name="Straight Arrow Connector 27"/>
            <p:cNvCxnSpPr>
              <a:endCxn id="10" idx="2"/>
            </p:cNvCxnSpPr>
            <p:nvPr/>
          </p:nvCxnSpPr>
          <p:spPr>
            <a:xfrm flipV="1">
              <a:off x="2261334" y="4085945"/>
              <a:ext cx="0" cy="12005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10" idx="0"/>
            </p:cNvCxnSpPr>
            <p:nvPr/>
          </p:nvCxnSpPr>
          <p:spPr>
            <a:xfrm flipV="1">
              <a:off x="2261334" y="2474940"/>
              <a:ext cx="0" cy="10190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1775388" y="5286047"/>
              <a:ext cx="1032655" cy="374846"/>
            </a:xfrm>
            <a:prstGeom prst="rect">
              <a:avLst/>
            </a:prstGeom>
            <a:solidFill>
              <a:srgbClr val="FFCCCC"/>
            </a:solidFill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kern="0" err="1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burbank</a:t>
              </a:r>
              <a:endPara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775388" y="2116524"/>
              <a:ext cx="1196161" cy="374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kern="0" err="1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From_city</a:t>
              </a:r>
              <a:endPara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endParaRPr>
            </a:p>
          </p:txBody>
        </p:sp>
        <p:cxnSp>
          <p:nvCxnSpPr>
            <p:cNvPr id="48" name="Straight Arrow Connector 47"/>
            <p:cNvCxnSpPr>
              <a:endCxn id="40" idx="1"/>
            </p:cNvCxnSpPr>
            <p:nvPr/>
          </p:nvCxnSpPr>
          <p:spPr>
            <a:xfrm>
              <a:off x="2741438" y="3805212"/>
              <a:ext cx="3012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/>
          <p:cNvGrpSpPr/>
          <p:nvPr/>
        </p:nvGrpSpPr>
        <p:grpSpPr>
          <a:xfrm>
            <a:off x="3104169" y="2158659"/>
            <a:ext cx="1287495" cy="3614928"/>
            <a:chOff x="3042714" y="2116524"/>
            <a:chExt cx="1262365" cy="3544369"/>
          </a:xfrm>
        </p:grpSpPr>
        <p:sp>
          <p:nvSpPr>
            <p:cNvPr id="40" name="Rectangle: Rounded Corners 39"/>
            <p:cNvSpPr/>
            <p:nvPr/>
          </p:nvSpPr>
          <p:spPr>
            <a:xfrm>
              <a:off x="3042714" y="3509221"/>
              <a:ext cx="961970" cy="5919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chemeClr val="tx1"/>
                  </a:solidFill>
                </a:rPr>
                <a:t>Rec</a:t>
              </a:r>
            </a:p>
          </p:txBody>
        </p:sp>
        <p:cxnSp>
          <p:nvCxnSpPr>
            <p:cNvPr id="51" name="Straight Arrow Connector 50"/>
            <p:cNvCxnSpPr>
              <a:endCxn id="40" idx="2"/>
            </p:cNvCxnSpPr>
            <p:nvPr/>
          </p:nvCxnSpPr>
          <p:spPr>
            <a:xfrm flipV="1">
              <a:off x="3523699" y="4101203"/>
              <a:ext cx="0" cy="12005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40" idx="0"/>
            </p:cNvCxnSpPr>
            <p:nvPr/>
          </p:nvCxnSpPr>
          <p:spPr>
            <a:xfrm flipV="1">
              <a:off x="3523699" y="2506055"/>
              <a:ext cx="0" cy="10031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3348944" y="5286047"/>
              <a:ext cx="362600" cy="374846"/>
            </a:xfrm>
            <a:prstGeom prst="rect">
              <a:avLst/>
            </a:prstGeom>
            <a:solidFill>
              <a:srgbClr val="FFCCCC"/>
            </a:solidFill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to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370452" y="2116524"/>
              <a:ext cx="280846" cy="374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o</a:t>
              </a:r>
            </a:p>
          </p:txBody>
        </p:sp>
        <p:cxnSp>
          <p:nvCxnSpPr>
            <p:cNvPr id="47" name="Straight Arrow Connector 46"/>
            <p:cNvCxnSpPr>
              <a:stCxn id="40" idx="3"/>
              <a:endCxn id="43" idx="1"/>
            </p:cNvCxnSpPr>
            <p:nvPr/>
          </p:nvCxnSpPr>
          <p:spPr>
            <a:xfrm>
              <a:off x="4004684" y="3805212"/>
              <a:ext cx="30039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4391664" y="2174220"/>
            <a:ext cx="1287494" cy="3605412"/>
            <a:chOff x="4305079" y="2131782"/>
            <a:chExt cx="1262364" cy="3535039"/>
          </a:xfrm>
        </p:grpSpPr>
        <p:sp>
          <p:nvSpPr>
            <p:cNvPr id="43" name="Rectangle: Rounded Corners 42"/>
            <p:cNvSpPr/>
            <p:nvPr/>
          </p:nvSpPr>
          <p:spPr>
            <a:xfrm>
              <a:off x="4305079" y="3509221"/>
              <a:ext cx="961970" cy="5919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chemeClr val="tx1"/>
                  </a:solidFill>
                </a:rPr>
                <a:t>Rec</a:t>
              </a:r>
            </a:p>
          </p:txBody>
        </p:sp>
        <p:cxnSp>
          <p:nvCxnSpPr>
            <p:cNvPr id="52" name="Straight Arrow Connector 51"/>
            <p:cNvCxnSpPr>
              <a:endCxn id="43" idx="2"/>
            </p:cNvCxnSpPr>
            <p:nvPr/>
          </p:nvCxnSpPr>
          <p:spPr>
            <a:xfrm flipV="1">
              <a:off x="4786064" y="4101203"/>
              <a:ext cx="0" cy="12005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43" idx="0"/>
            </p:cNvCxnSpPr>
            <p:nvPr/>
          </p:nvCxnSpPr>
          <p:spPr>
            <a:xfrm flipV="1">
              <a:off x="4786064" y="2490198"/>
              <a:ext cx="0" cy="10190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4384411" y="5291975"/>
              <a:ext cx="809837" cy="374846"/>
            </a:xfrm>
            <a:prstGeom prst="rect">
              <a:avLst/>
            </a:prstGeom>
            <a:solidFill>
              <a:srgbClr val="FFCCCC"/>
            </a:solidFill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kern="0" err="1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seattle</a:t>
              </a:r>
              <a:endPara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363550" y="2131782"/>
              <a:ext cx="917239" cy="374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kern="0" err="1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To_city</a:t>
              </a:r>
              <a:endPara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endParaRPr>
            </a:p>
          </p:txBody>
        </p:sp>
        <p:cxnSp>
          <p:nvCxnSpPr>
            <p:cNvPr id="68" name="Straight Arrow Connector 67"/>
            <p:cNvCxnSpPr>
              <a:endCxn id="60" idx="1"/>
            </p:cNvCxnSpPr>
            <p:nvPr/>
          </p:nvCxnSpPr>
          <p:spPr>
            <a:xfrm>
              <a:off x="5266167" y="3820470"/>
              <a:ext cx="3012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5679159" y="2174220"/>
            <a:ext cx="1287495" cy="3630958"/>
            <a:chOff x="5567443" y="2131782"/>
            <a:chExt cx="1262365" cy="3560086"/>
          </a:xfrm>
        </p:grpSpPr>
        <p:sp>
          <p:nvSpPr>
            <p:cNvPr id="60" name="Rectangle: Rounded Corners 59"/>
            <p:cNvSpPr/>
            <p:nvPr/>
          </p:nvSpPr>
          <p:spPr>
            <a:xfrm>
              <a:off x="5567443" y="3524479"/>
              <a:ext cx="961970" cy="5919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chemeClr val="tx1"/>
                  </a:solidFill>
                </a:rPr>
                <a:t>Rec</a:t>
              </a:r>
            </a:p>
          </p:txBody>
        </p:sp>
        <p:cxnSp>
          <p:nvCxnSpPr>
            <p:cNvPr id="71" name="Straight Arrow Connector 70"/>
            <p:cNvCxnSpPr>
              <a:endCxn id="60" idx="2"/>
            </p:cNvCxnSpPr>
            <p:nvPr/>
          </p:nvCxnSpPr>
          <p:spPr>
            <a:xfrm flipV="1">
              <a:off x="6048428" y="4116461"/>
              <a:ext cx="0" cy="12005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60" idx="0"/>
            </p:cNvCxnSpPr>
            <p:nvPr/>
          </p:nvCxnSpPr>
          <p:spPr>
            <a:xfrm flipV="1">
              <a:off x="6048428" y="2521313"/>
              <a:ext cx="0" cy="10031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5617419" y="5317022"/>
              <a:ext cx="862737" cy="374846"/>
            </a:xfrm>
            <a:prstGeom prst="rect">
              <a:avLst/>
            </a:prstGeom>
            <a:solidFill>
              <a:srgbClr val="FFCCCC"/>
            </a:solidFill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flights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895181" y="2131782"/>
              <a:ext cx="280846" cy="374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o</a:t>
              </a:r>
            </a:p>
          </p:txBody>
        </p:sp>
        <p:cxnSp>
          <p:nvCxnSpPr>
            <p:cNvPr id="67" name="Straight Arrow Connector 66"/>
            <p:cNvCxnSpPr>
              <a:stCxn id="60" idx="3"/>
              <a:endCxn id="63" idx="1"/>
            </p:cNvCxnSpPr>
            <p:nvPr/>
          </p:nvCxnSpPr>
          <p:spPr>
            <a:xfrm>
              <a:off x="6529413" y="3820470"/>
              <a:ext cx="30039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>
            <a:off x="6961594" y="2189782"/>
            <a:ext cx="1108799" cy="3614928"/>
            <a:chOff x="6824847" y="2147040"/>
            <a:chExt cx="1087157" cy="3544369"/>
          </a:xfrm>
        </p:grpSpPr>
        <p:sp>
          <p:nvSpPr>
            <p:cNvPr id="63" name="Rectangle: Rounded Corners 62"/>
            <p:cNvSpPr/>
            <p:nvPr/>
          </p:nvSpPr>
          <p:spPr>
            <a:xfrm>
              <a:off x="6829808" y="3524479"/>
              <a:ext cx="961970" cy="5919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chemeClr val="tx1"/>
                  </a:solidFill>
                </a:rPr>
                <a:t>Rec</a:t>
              </a:r>
            </a:p>
          </p:txBody>
        </p:sp>
        <p:cxnSp>
          <p:nvCxnSpPr>
            <p:cNvPr id="72" name="Straight Arrow Connector 71"/>
            <p:cNvCxnSpPr>
              <a:endCxn id="63" idx="2"/>
            </p:cNvCxnSpPr>
            <p:nvPr/>
          </p:nvCxnSpPr>
          <p:spPr>
            <a:xfrm flipV="1">
              <a:off x="7310793" y="4116461"/>
              <a:ext cx="0" cy="12005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63" idx="0"/>
            </p:cNvCxnSpPr>
            <p:nvPr/>
          </p:nvCxnSpPr>
          <p:spPr>
            <a:xfrm flipV="1">
              <a:off x="7310793" y="2505456"/>
              <a:ext cx="0" cy="10190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6824847" y="5316563"/>
              <a:ext cx="1087157" cy="374846"/>
            </a:xfrm>
            <a:prstGeom prst="rect">
              <a:avLst/>
            </a:prstGeom>
            <a:solidFill>
              <a:srgbClr val="FFCCCC"/>
            </a:solidFill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tomorrow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983424" y="2147040"/>
              <a:ext cx="615874" cy="374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Date</a:t>
              </a:r>
            </a:p>
          </p:txBody>
        </p:sp>
      </p:grpSp>
      <p:sp>
        <p:nvSpPr>
          <p:cNvPr id="46" name="Rectangle 45"/>
          <p:cNvSpPr/>
          <p:nvPr/>
        </p:nvSpPr>
        <p:spPr>
          <a:xfrm>
            <a:off x="7594950" y="6631298"/>
            <a:ext cx="4537215" cy="3182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97">
              <a:defRPr/>
            </a:pPr>
            <a:r>
              <a:rPr lang="en-US" sz="1428" kern="0">
                <a:solidFill>
                  <a:schemeClr val="bg1">
                    <a:lumMod val="75000"/>
                  </a:schemeClr>
                </a:solidFill>
              </a:rPr>
              <a:t>http://karpathy.github.io/2015/05/21/rnn-effectiveness/</a:t>
            </a:r>
          </a:p>
        </p:txBody>
      </p:sp>
    </p:spTree>
    <p:extLst>
      <p:ext uri="{BB962C8B-B14F-4D97-AF65-F5344CB8AC3E}">
        <p14:creationId xmlns:p14="http://schemas.microsoft.com/office/powerpoint/2010/main" val="60790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2380" y="346784"/>
            <a:ext cx="2189478" cy="606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3264" b="1" kern="0">
                <a:solidFill>
                  <a:sysClr val="windowText" lastClr="000000"/>
                </a:solidFill>
              </a:rPr>
              <a:t>Recurrence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419611" y="1856765"/>
            <a:ext cx="939618" cy="589980"/>
            <a:chOff x="1391037" y="1820524"/>
            <a:chExt cx="921278" cy="5784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1391037" y="1820524"/>
                  <a:ext cx="921278" cy="3748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32597">
                    <a:defRPr/>
                  </a:pP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36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36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lang="en-US" sz="1836" kern="0">
                      <a:solidFill>
                        <a:sysClr val="windowText" lastClr="000000"/>
                      </a:solidFill>
                      <a:latin typeface="Bradley Hand ITC" panose="03070402050302030203" pitchFamily="66" charset="0"/>
                    </a:rPr>
                    <a:t>(t=2)</a:t>
                  </a: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1037" y="1820524"/>
                  <a:ext cx="921278" cy="374846"/>
                </a:xfrm>
                <a:prstGeom prst="rect">
                  <a:avLst/>
                </a:prstGeom>
                <a:blipFill>
                  <a:blip r:embed="rId3"/>
                  <a:stretch>
                    <a:fillRect t="-20968" b="-241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/>
            <p:cNvCxnSpPr>
              <a:stCxn id="14" idx="0"/>
            </p:cNvCxnSpPr>
            <p:nvPr/>
          </p:nvCxnSpPr>
          <p:spPr>
            <a:xfrm flipV="1">
              <a:off x="1844868" y="2064782"/>
              <a:ext cx="4765" cy="3342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1134441" y="2446746"/>
            <a:ext cx="1496069" cy="1345102"/>
            <a:chOff x="1111434" y="2398988"/>
            <a:chExt cx="1466867" cy="13188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1393294" y="3342989"/>
                  <a:ext cx="898708" cy="3748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32597">
                    <a:defRPr/>
                  </a:pP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36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36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a14:m>
                  <a:r>
                    <a:rPr lang="en-US" sz="1836" kern="0">
                      <a:solidFill>
                        <a:sysClr val="windowText" lastClr="000000"/>
                      </a:solidFill>
                      <a:latin typeface="Bradley Hand ITC" panose="03070402050302030203" pitchFamily="66" charset="0"/>
                    </a:rPr>
                    <a:t>(t=1)</a:t>
                  </a: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3294" y="3342989"/>
                  <a:ext cx="898708" cy="374846"/>
                </a:xfrm>
                <a:prstGeom prst="rect">
                  <a:avLst/>
                </a:prstGeom>
                <a:blipFill>
                  <a:blip r:embed="rId4"/>
                  <a:stretch>
                    <a:fillRect t="-20635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/>
            <p:cNvGrpSpPr/>
            <p:nvPr/>
          </p:nvGrpSpPr>
          <p:grpSpPr>
            <a:xfrm>
              <a:off x="1111434" y="2398988"/>
              <a:ext cx="1466867" cy="944001"/>
              <a:chOff x="1111434" y="2398988"/>
              <a:chExt cx="1466867" cy="944001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111434" y="2398988"/>
                <a:ext cx="1466867" cy="656896"/>
                <a:chOff x="1128087" y="2772104"/>
                <a:chExt cx="1466867" cy="656896"/>
              </a:xfrm>
            </p:grpSpPr>
            <p:sp>
              <p:nvSpPr>
                <p:cNvPr id="14" name="Rectangle: Rounded Corners 13"/>
                <p:cNvSpPr/>
                <p:nvPr/>
              </p:nvSpPr>
              <p:spPr>
                <a:xfrm>
                  <a:off x="1128087" y="2772104"/>
                  <a:ext cx="1466867" cy="656896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1487817" y="2915886"/>
                  <a:ext cx="766557" cy="3748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32597">
                    <a:defRPr/>
                  </a:pPr>
                  <a:r>
                    <a:rPr lang="en-US" sz="1836" kern="0">
                      <a:solidFill>
                        <a:sysClr val="windowText" lastClr="000000"/>
                      </a:solidFill>
                      <a:latin typeface="Bradley Hand ITC" panose="03070402050302030203" pitchFamily="66" charset="0"/>
                    </a:rPr>
                    <a:t>Model</a:t>
                  </a:r>
                </a:p>
              </p:txBody>
            </p:sp>
          </p:grpSp>
          <p:cxnSp>
            <p:nvCxnSpPr>
              <p:cNvPr id="22" name="Straight Arrow Connector 21"/>
              <p:cNvCxnSpPr>
                <a:stCxn id="16" idx="0"/>
                <a:endCxn id="14" idx="2"/>
              </p:cNvCxnSpPr>
              <p:nvPr/>
            </p:nvCxnSpPr>
            <p:spPr>
              <a:xfrm flipV="1">
                <a:off x="1842648" y="3055884"/>
                <a:ext cx="2220" cy="2871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865112" y="3409685"/>
                <a:ext cx="936218" cy="3823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32597">
                  <a:defRPr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36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36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836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(t=2)</a:t>
                </a: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112" y="3409685"/>
                <a:ext cx="936218" cy="382308"/>
              </a:xfrm>
              <a:prstGeom prst="rect">
                <a:avLst/>
              </a:prstGeom>
              <a:blipFill>
                <a:blip r:embed="rId5"/>
                <a:stretch>
                  <a:fillRect t="-20635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3862810" y="1856911"/>
            <a:ext cx="937983" cy="589980"/>
            <a:chOff x="3786548" y="1820667"/>
            <a:chExt cx="919675" cy="5784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3786548" y="1820667"/>
                  <a:ext cx="919675" cy="3748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32597">
                    <a:defRPr/>
                  </a:pP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36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36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lang="en-US" sz="1836" kern="0">
                      <a:solidFill>
                        <a:sysClr val="windowText" lastClr="000000"/>
                      </a:solidFill>
                      <a:latin typeface="Bradley Hand ITC" panose="03070402050302030203" pitchFamily="66" charset="0"/>
                    </a:rPr>
                    <a:t>(t=3)</a:t>
                  </a:r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6548" y="1820667"/>
                  <a:ext cx="919675" cy="374846"/>
                </a:xfrm>
                <a:prstGeom prst="rect">
                  <a:avLst/>
                </a:prstGeom>
                <a:blipFill>
                  <a:blip r:embed="rId6"/>
                  <a:stretch>
                    <a:fillRect t="-20968" b="-241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Arrow Connector 30"/>
            <p:cNvCxnSpPr>
              <a:stCxn id="27" idx="0"/>
            </p:cNvCxnSpPr>
            <p:nvPr/>
          </p:nvCxnSpPr>
          <p:spPr>
            <a:xfrm flipV="1">
              <a:off x="4240379" y="2064925"/>
              <a:ext cx="4765" cy="3342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577641" y="2446891"/>
            <a:ext cx="1496069" cy="962794"/>
            <a:chOff x="3506945" y="2399131"/>
            <a:chExt cx="1466867" cy="944001"/>
          </a:xfrm>
        </p:grpSpPr>
        <p:grpSp>
          <p:nvGrpSpPr>
            <p:cNvPr id="26" name="Group 25"/>
            <p:cNvGrpSpPr/>
            <p:nvPr/>
          </p:nvGrpSpPr>
          <p:grpSpPr>
            <a:xfrm>
              <a:off x="3506945" y="2399131"/>
              <a:ext cx="1466867" cy="656896"/>
              <a:chOff x="1128087" y="2772104"/>
              <a:chExt cx="1466867" cy="656896"/>
            </a:xfrm>
          </p:grpSpPr>
          <p:sp>
            <p:nvSpPr>
              <p:cNvPr id="27" name="Rectangle: Rounded Corners 26"/>
              <p:cNvSpPr/>
              <p:nvPr/>
            </p:nvSpPr>
            <p:spPr>
              <a:xfrm>
                <a:off x="1128087" y="2772104"/>
                <a:ext cx="1466867" cy="656896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487817" y="2915886"/>
                <a:ext cx="766557" cy="374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32597">
                  <a:defRPr/>
                </a:pPr>
                <a:r>
                  <a:rPr lang="en-US" sz="1836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Model</a:t>
                </a:r>
              </a:p>
            </p:txBody>
          </p:sp>
        </p:grpSp>
        <p:cxnSp>
          <p:nvCxnSpPr>
            <p:cNvPr id="32" name="Straight Arrow Connector 31"/>
            <p:cNvCxnSpPr>
              <a:stCxn id="29" idx="0"/>
              <a:endCxn id="27" idx="2"/>
            </p:cNvCxnSpPr>
            <p:nvPr/>
          </p:nvCxnSpPr>
          <p:spPr>
            <a:xfrm flipH="1" flipV="1">
              <a:off x="4240379" y="3056027"/>
              <a:ext cx="7398" cy="2871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2613525" y="2458208"/>
            <a:ext cx="979003" cy="424947"/>
            <a:chOff x="2561648" y="2410226"/>
            <a:chExt cx="959894" cy="416653"/>
          </a:xfrm>
        </p:grpSpPr>
        <p:cxnSp>
          <p:nvCxnSpPr>
            <p:cNvPr id="34" name="Straight Arrow Connector 33"/>
            <p:cNvCxnSpPr/>
            <p:nvPr/>
          </p:nvCxnSpPr>
          <p:spPr>
            <a:xfrm>
              <a:off x="2561648" y="2727438"/>
              <a:ext cx="928644" cy="1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2621103" y="2410226"/>
                  <a:ext cx="900439" cy="4166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32597">
                    <a:defRPr/>
                  </a:pP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36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36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</m:oMath>
                  </a14:m>
                  <a:r>
                    <a:rPr lang="en-US" sz="1836" kern="0">
                      <a:solidFill>
                        <a:sysClr val="windowText" lastClr="000000"/>
                      </a:solidFill>
                      <a:latin typeface="Bradley Hand ITC" panose="03070402050302030203" pitchFamily="66" charset="0"/>
                    </a:rPr>
                    <a:t>(t=1)</a:t>
                  </a:r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1103" y="2410226"/>
                  <a:ext cx="900439" cy="416653"/>
                </a:xfrm>
                <a:prstGeom prst="rect">
                  <a:avLst/>
                </a:prstGeom>
                <a:blipFill>
                  <a:blip r:embed="rId7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/>
          <p:cNvGrpSpPr/>
          <p:nvPr/>
        </p:nvGrpSpPr>
        <p:grpSpPr>
          <a:xfrm>
            <a:off x="5073709" y="2451807"/>
            <a:ext cx="958423" cy="424947"/>
            <a:chOff x="4973812" y="2403950"/>
            <a:chExt cx="939716" cy="4166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4993853" y="2403950"/>
                  <a:ext cx="919675" cy="4166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32597">
                    <a:defRPr/>
                  </a:pP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36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36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</m:oMath>
                  </a14:m>
                  <a:r>
                    <a:rPr lang="en-US" sz="1836" kern="0">
                      <a:solidFill>
                        <a:sysClr val="windowText" lastClr="000000"/>
                      </a:solidFill>
                      <a:latin typeface="Bradley Hand ITC" panose="03070402050302030203" pitchFamily="66" charset="0"/>
                    </a:rPr>
                    <a:t>(t=2)</a:t>
                  </a: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3853" y="2403950"/>
                  <a:ext cx="919675" cy="416653"/>
                </a:xfrm>
                <a:prstGeom prst="rect">
                  <a:avLst/>
                </a:prstGeom>
                <a:blipFill>
                  <a:blip r:embed="rId8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Arrow Connector 45"/>
            <p:cNvCxnSpPr>
              <a:stCxn id="27" idx="3"/>
              <a:endCxn id="38" idx="1"/>
            </p:cNvCxnSpPr>
            <p:nvPr/>
          </p:nvCxnSpPr>
          <p:spPr>
            <a:xfrm flipV="1">
              <a:off x="4973812" y="2726556"/>
              <a:ext cx="895373" cy="10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5986907" y="1855868"/>
            <a:ext cx="4296199" cy="1935280"/>
            <a:chOff x="5885838" y="2192760"/>
            <a:chExt cx="4212342" cy="1897506"/>
          </a:xfrm>
        </p:grpSpPr>
        <p:grpSp>
          <p:nvGrpSpPr>
            <p:cNvPr id="37" name="Group 36"/>
            <p:cNvGrpSpPr/>
            <p:nvPr/>
          </p:nvGrpSpPr>
          <p:grpSpPr>
            <a:xfrm>
              <a:off x="5885838" y="2771224"/>
              <a:ext cx="1466867" cy="656896"/>
              <a:chOff x="1128087" y="2772104"/>
              <a:chExt cx="1466867" cy="656896"/>
            </a:xfrm>
          </p:grpSpPr>
          <p:sp>
            <p:nvSpPr>
              <p:cNvPr id="38" name="Rectangle: Rounded Corners 37"/>
              <p:cNvSpPr/>
              <p:nvPr/>
            </p:nvSpPr>
            <p:spPr>
              <a:xfrm>
                <a:off x="1128087" y="2772104"/>
                <a:ext cx="1466867" cy="656896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487817" y="2915886"/>
                <a:ext cx="766557" cy="374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32597">
                  <a:defRPr/>
                </a:pPr>
                <a:r>
                  <a:rPr lang="en-US" sz="1836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Model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6167698" y="3715225"/>
                  <a:ext cx="916341" cy="3748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32597">
                    <a:defRPr/>
                  </a:pP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36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36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a14:m>
                  <a:r>
                    <a:rPr lang="en-US" sz="1836" kern="0">
                      <a:solidFill>
                        <a:sysClr val="windowText" lastClr="000000"/>
                      </a:solidFill>
                      <a:latin typeface="Bradley Hand ITC" panose="03070402050302030203" pitchFamily="66" charset="0"/>
                    </a:rPr>
                    <a:t>(t=3)</a:t>
                  </a:r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7698" y="3715225"/>
                  <a:ext cx="916341" cy="374846"/>
                </a:xfrm>
                <a:prstGeom prst="rect">
                  <a:avLst/>
                </a:prstGeom>
                <a:blipFill>
                  <a:blip r:embed="rId9"/>
                  <a:stretch>
                    <a:fillRect t="-20635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6165441" y="2192760"/>
                  <a:ext cx="935705" cy="3748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32597">
                    <a:defRPr/>
                  </a:pP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36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36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lang="en-US" sz="1836" kern="0">
                      <a:solidFill>
                        <a:sysClr val="windowText" lastClr="000000"/>
                      </a:solidFill>
                      <a:latin typeface="Bradley Hand ITC" panose="03070402050302030203" pitchFamily="66" charset="0"/>
                    </a:rPr>
                    <a:t>(t=4)</a:t>
                  </a:r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5441" y="2192760"/>
                  <a:ext cx="935705" cy="374846"/>
                </a:xfrm>
                <a:prstGeom prst="rect">
                  <a:avLst/>
                </a:prstGeom>
                <a:blipFill>
                  <a:blip r:embed="rId10"/>
                  <a:stretch>
                    <a:fillRect t="-20635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/>
            <p:cNvCxnSpPr>
              <a:stCxn id="38" idx="0"/>
            </p:cNvCxnSpPr>
            <p:nvPr/>
          </p:nvCxnSpPr>
          <p:spPr>
            <a:xfrm flipV="1">
              <a:off x="6619272" y="2437018"/>
              <a:ext cx="4765" cy="3342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40" idx="0"/>
              <a:endCxn id="38" idx="2"/>
            </p:cNvCxnSpPr>
            <p:nvPr/>
          </p:nvCxnSpPr>
          <p:spPr>
            <a:xfrm flipH="1" flipV="1">
              <a:off x="6619272" y="3428120"/>
              <a:ext cx="6597" cy="2871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/>
            <p:cNvSpPr/>
            <p:nvPr/>
          </p:nvSpPr>
          <p:spPr>
            <a:xfrm rot="16200000">
              <a:off x="7752225" y="3072876"/>
              <a:ext cx="54235" cy="5851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 rot="16200000">
              <a:off x="7941417" y="3072874"/>
              <a:ext cx="54235" cy="5851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Oval 50"/>
            <p:cNvSpPr/>
            <p:nvPr/>
          </p:nvSpPr>
          <p:spPr>
            <a:xfrm rot="16200000">
              <a:off x="8135855" y="3072876"/>
              <a:ext cx="54235" cy="5851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8631313" y="2771224"/>
              <a:ext cx="1466867" cy="656896"/>
              <a:chOff x="1128087" y="2772104"/>
              <a:chExt cx="1466867" cy="656896"/>
            </a:xfrm>
          </p:grpSpPr>
          <p:sp>
            <p:nvSpPr>
              <p:cNvPr id="53" name="Rectangle: Rounded Corners 52"/>
              <p:cNvSpPr/>
              <p:nvPr/>
            </p:nvSpPr>
            <p:spPr>
              <a:xfrm>
                <a:off x="1128087" y="2772104"/>
                <a:ext cx="1466867" cy="656896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487817" y="2915886"/>
                <a:ext cx="766557" cy="374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32597">
                  <a:defRPr/>
                </a:pPr>
                <a:r>
                  <a:rPr lang="en-US" sz="1836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Model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8918775" y="3715420"/>
                  <a:ext cx="906723" cy="3748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32597">
                    <a:defRPr/>
                  </a:pP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36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36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a14:m>
                  <a:r>
                    <a:rPr lang="en-US" sz="1836" kern="0">
                      <a:solidFill>
                        <a:sysClr val="windowText" lastClr="000000"/>
                      </a:solidFill>
                      <a:latin typeface="Bradley Hand ITC" panose="03070402050302030203" pitchFamily="66" charset="0"/>
                    </a:rPr>
                    <a:t>(t=9)</a:t>
                  </a:r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8775" y="3715420"/>
                  <a:ext cx="906723" cy="374846"/>
                </a:xfrm>
                <a:prstGeom prst="rect">
                  <a:avLst/>
                </a:prstGeom>
                <a:blipFill>
                  <a:blip r:embed="rId11"/>
                  <a:stretch>
                    <a:fillRect t="-20635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8910916" y="2192760"/>
                  <a:ext cx="1025474" cy="3748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32597">
                    <a:defRPr/>
                  </a:pP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36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36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lang="en-US" sz="1836" kern="0">
                      <a:solidFill>
                        <a:sysClr val="windowText" lastClr="000000"/>
                      </a:solidFill>
                      <a:latin typeface="Bradley Hand ITC" panose="03070402050302030203" pitchFamily="66" charset="0"/>
                    </a:rPr>
                    <a:t>(t=10)</a:t>
                  </a:r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0916" y="2192760"/>
                  <a:ext cx="1025474" cy="374846"/>
                </a:xfrm>
                <a:prstGeom prst="rect">
                  <a:avLst/>
                </a:prstGeom>
                <a:blipFill>
                  <a:blip r:embed="rId12"/>
                  <a:stretch>
                    <a:fillRect t="-20635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Straight Arrow Connector 56"/>
            <p:cNvCxnSpPr>
              <a:stCxn id="53" idx="0"/>
            </p:cNvCxnSpPr>
            <p:nvPr/>
          </p:nvCxnSpPr>
          <p:spPr>
            <a:xfrm flipV="1">
              <a:off x="9364747" y="2437018"/>
              <a:ext cx="4765" cy="3342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55" idx="0"/>
              <a:endCxn id="53" idx="2"/>
            </p:cNvCxnSpPr>
            <p:nvPr/>
          </p:nvCxnSpPr>
          <p:spPr>
            <a:xfrm flipH="1" flipV="1">
              <a:off x="9364747" y="3428120"/>
              <a:ext cx="7390" cy="2873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endCxn id="53" idx="1"/>
            </p:cNvCxnSpPr>
            <p:nvPr/>
          </p:nvCxnSpPr>
          <p:spPr>
            <a:xfrm flipV="1">
              <a:off x="8303172" y="3099672"/>
              <a:ext cx="328141" cy="8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Box 66"/>
          <p:cNvSpPr txBox="1"/>
          <p:nvPr/>
        </p:nvSpPr>
        <p:spPr>
          <a:xfrm>
            <a:off x="596538" y="5534369"/>
            <a:ext cx="10454298" cy="1246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1836" b="1" kern="0">
                <a:solidFill>
                  <a:sysClr val="windowText" lastClr="000000"/>
                </a:solidFill>
              </a:rPr>
              <a:t>Input:</a:t>
            </a:r>
          </a:p>
          <a:p>
            <a:pPr marL="0" lvl="1" defTabSz="932597">
              <a:defRPr/>
            </a:pPr>
            <a:r>
              <a:rPr lang="en-US" sz="1836" kern="0">
                <a:solidFill>
                  <a:sysClr val="windowText" lastClr="000000"/>
                </a:solidFill>
              </a:rPr>
              <a:t>For numeric: 	</a:t>
            </a: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Array of numeric values coming from different sensor</a:t>
            </a:r>
          </a:p>
          <a:p>
            <a:pPr marL="0" lvl="1" defTabSz="932597">
              <a:defRPr/>
            </a:pPr>
            <a:r>
              <a:rPr lang="en-US" sz="1836" kern="0">
                <a:solidFill>
                  <a:sysClr val="windowText" lastClr="000000"/>
                </a:solidFill>
              </a:rPr>
              <a:t>For an image: 	</a:t>
            </a: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Pixels in an array, Map the image pixels to a compact representation (say n values)</a:t>
            </a:r>
          </a:p>
          <a:p>
            <a:pPr marL="0" lvl="1" defTabSz="932597">
              <a:defRPr/>
            </a:pPr>
            <a:r>
              <a:rPr lang="en-US" sz="1836" kern="0">
                <a:solidFill>
                  <a:sysClr val="windowText" lastClr="000000"/>
                </a:solidFill>
              </a:rPr>
              <a:t>For word in text: 	</a:t>
            </a: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Represent words as a numeric vector using </a:t>
            </a:r>
            <a:r>
              <a:rPr lang="en-US" sz="1836" kern="0" err="1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embeddings</a:t>
            </a: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 (word2vec or </a:t>
            </a:r>
            <a:r>
              <a:rPr lang="en-US" sz="1836" kern="0" err="1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GloVe</a:t>
            </a: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652050" y="4078147"/>
                <a:ext cx="7873748" cy="10012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32597">
                  <a:defRPr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36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36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836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(t)	: Input </a:t>
                </a:r>
                <a:r>
                  <a:rPr lang="en-US" sz="1836" kern="0">
                    <a:solidFill>
                      <a:sysClr val="windowText" lastClr="000000"/>
                    </a:solidFill>
                  </a:rPr>
                  <a:t>(</a:t>
                </a:r>
                <a:r>
                  <a:rPr lang="en-US" sz="1836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n-dimensional array</a:t>
                </a:r>
                <a:r>
                  <a:rPr lang="en-US" sz="1836" kern="0">
                    <a:solidFill>
                      <a:sysClr val="windowText" lastClr="000000"/>
                    </a:solidFill>
                  </a:rPr>
                  <a:t>) at time </a:t>
                </a:r>
                <a:r>
                  <a:rPr lang="en-US" sz="1836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t</a:t>
                </a:r>
                <a:endParaRPr lang="en-US" sz="1836" kern="0">
                  <a:solidFill>
                    <a:sysClr val="windowText" lastClr="000000"/>
                  </a:solidFill>
                </a:endParaRPr>
              </a:p>
              <a:p>
                <a:pPr defTabSz="932597">
                  <a:defRPr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36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36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1836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(t)	: Output </a:t>
                </a:r>
                <a:r>
                  <a:rPr lang="en-US" sz="1836" kern="0">
                    <a:solidFill>
                      <a:sysClr val="windowText" lastClr="000000"/>
                    </a:solidFill>
                  </a:rPr>
                  <a:t>(</a:t>
                </a:r>
                <a:r>
                  <a:rPr lang="en-US" sz="1836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c-dimensional array</a:t>
                </a:r>
                <a:r>
                  <a:rPr lang="en-US" sz="1836" kern="0">
                    <a:solidFill>
                      <a:sysClr val="windowText" lastClr="000000"/>
                    </a:solidFill>
                  </a:rPr>
                  <a:t>) at time </a:t>
                </a:r>
                <a:r>
                  <a:rPr lang="en-US" sz="1836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t</a:t>
                </a:r>
                <a:endParaRPr lang="en-US" sz="1836" kern="0">
                  <a:solidFill>
                    <a:sysClr val="windowText" lastClr="000000"/>
                  </a:solidFill>
                </a:endParaRPr>
              </a:p>
              <a:p>
                <a:pPr defTabSz="932597">
                  <a:defRPr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36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36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en-US" sz="1836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(t)	: Internal State [m-dimensional array] at time t </a:t>
                </a:r>
                <a:r>
                  <a:rPr lang="en-US" sz="1836" kern="0" err="1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a.k.a</a:t>
                </a:r>
                <a:r>
                  <a:rPr lang="en-US" sz="1836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 history	</a:t>
                </a: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50" y="4078147"/>
                <a:ext cx="7873748" cy="1001222"/>
              </a:xfrm>
              <a:prstGeom prst="rect">
                <a:avLst/>
              </a:prstGeom>
              <a:blipFill>
                <a:blip r:embed="rId13"/>
                <a:stretch>
                  <a:fillRect t="-7927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605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6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2380" y="346784"/>
            <a:ext cx="2189478" cy="606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3264" b="1" kern="0">
                <a:solidFill>
                  <a:sysClr val="windowText" lastClr="000000"/>
                </a:solidFill>
              </a:rPr>
              <a:t>Recurrence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216085" y="2973767"/>
            <a:ext cx="1496069" cy="669973"/>
            <a:chOff x="1128087" y="2772104"/>
            <a:chExt cx="1466867" cy="656896"/>
          </a:xfrm>
        </p:grpSpPr>
        <p:sp>
          <p:nvSpPr>
            <p:cNvPr id="34" name="Rectangle: Rounded Corners 33"/>
            <p:cNvSpPr/>
            <p:nvPr/>
          </p:nvSpPr>
          <p:spPr>
            <a:xfrm>
              <a:off x="1128087" y="2772104"/>
              <a:ext cx="1466867" cy="65689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1318455" y="2881160"/>
                  <a:ext cx="1148904" cy="4166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32597">
                    <a:defRPr/>
                  </a:pPr>
                  <a:r>
                    <a:rPr lang="en-US" sz="1836" kern="0">
                      <a:solidFill>
                        <a:sysClr val="windowText" lastClr="000000"/>
                      </a:solidFill>
                      <a:latin typeface="Bradley Hand ITC" panose="03070402050302030203" pitchFamily="66" charset="0"/>
                    </a:rPr>
                    <a:t>Model (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36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36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</m:oMath>
                  </a14:m>
                  <a:r>
                    <a:rPr lang="en-US" sz="1836" kern="0">
                      <a:solidFill>
                        <a:sysClr val="windowText" lastClr="000000"/>
                      </a:solidFill>
                      <a:latin typeface="Bradley Hand ITC" panose="03070402050302030203" pitchFamily="66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8455" y="2881160"/>
                  <a:ext cx="1148904" cy="416653"/>
                </a:xfrm>
                <a:prstGeom prst="rect">
                  <a:avLst/>
                </a:prstGeom>
                <a:blipFill>
                  <a:blip r:embed="rId3"/>
                  <a:stretch>
                    <a:fillRect l="-4688" r="-521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" name="Straight Arrow Connector 5"/>
          <p:cNvCxnSpPr>
            <a:stCxn id="34" idx="0"/>
            <a:endCxn id="10" idx="2"/>
          </p:cNvCxnSpPr>
          <p:nvPr/>
        </p:nvCxnSpPr>
        <p:spPr>
          <a:xfrm flipV="1">
            <a:off x="8964119" y="2037275"/>
            <a:ext cx="8043" cy="936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6" idx="0"/>
            <a:endCxn id="34" idx="2"/>
          </p:cNvCxnSpPr>
          <p:nvPr/>
        </p:nvCxnSpPr>
        <p:spPr>
          <a:xfrm flipH="1" flipV="1">
            <a:off x="8964120" y="3643741"/>
            <a:ext cx="7654" cy="1010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672061" y="4653855"/>
                <a:ext cx="599425" cy="3823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32597">
                  <a:defRPr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36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36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836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(t)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2061" y="4653855"/>
                <a:ext cx="599425" cy="382308"/>
              </a:xfrm>
              <a:prstGeom prst="rect">
                <a:avLst/>
              </a:prstGeom>
              <a:blipFill>
                <a:blip r:embed="rId4"/>
                <a:stretch>
                  <a:fillRect t="-20635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/>
          <p:cNvSpPr/>
          <p:nvPr/>
        </p:nvSpPr>
        <p:spPr>
          <a:xfrm rot="16200000">
            <a:off x="9078512" y="5086159"/>
            <a:ext cx="55315" cy="5968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9270424" y="4984297"/>
            <a:ext cx="635069" cy="263404"/>
            <a:chOff x="7419573" y="1484433"/>
            <a:chExt cx="622673" cy="258263"/>
          </a:xfrm>
        </p:grpSpPr>
        <p:sp>
          <p:nvSpPr>
            <p:cNvPr id="31" name="Rectangle 30"/>
            <p:cNvSpPr/>
            <p:nvPr/>
          </p:nvSpPr>
          <p:spPr>
            <a:xfrm rot="16200000">
              <a:off x="7790512" y="1490962"/>
              <a:ext cx="258263" cy="245205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 rot="16200000">
              <a:off x="7421713" y="1585659"/>
              <a:ext cx="54235" cy="5851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 rot="16200000">
              <a:off x="7607825" y="1585659"/>
              <a:ext cx="54235" cy="5851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 rot="16200000">
            <a:off x="8173959" y="4990956"/>
            <a:ext cx="263404" cy="250086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 rot="16200000">
            <a:off x="8424045" y="4990956"/>
            <a:ext cx="263404" cy="2500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 rot="16200000">
            <a:off x="8699806" y="4990956"/>
            <a:ext cx="263404" cy="250086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452125" y="1465445"/>
            <a:ext cx="1043727" cy="571830"/>
            <a:chOff x="1766276" y="1284181"/>
            <a:chExt cx="1023355" cy="5606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980634" y="1470004"/>
                  <a:ext cx="591059" cy="3748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32597">
                    <a:defRPr/>
                  </a:pP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36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36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lang="en-US" sz="1836" kern="0">
                      <a:solidFill>
                        <a:sysClr val="windowText" lastClr="000000"/>
                      </a:solidFill>
                      <a:latin typeface="Bradley Hand ITC" panose="03070402050302030203" pitchFamily="66" charset="0"/>
                    </a:rPr>
                    <a:t>(t)</a:t>
                  </a: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0634" y="1470004"/>
                  <a:ext cx="591059" cy="374846"/>
                </a:xfrm>
                <a:prstGeom prst="rect">
                  <a:avLst/>
                </a:prstGeom>
                <a:blipFill>
                  <a:blip r:embed="rId5"/>
                  <a:stretch>
                    <a:fillRect t="-20635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" name="Group 10"/>
            <p:cNvGrpSpPr/>
            <p:nvPr/>
          </p:nvGrpSpPr>
          <p:grpSpPr>
            <a:xfrm>
              <a:off x="1766276" y="1284181"/>
              <a:ext cx="1023355" cy="192217"/>
              <a:chOff x="1766276" y="1284181"/>
              <a:chExt cx="1023355" cy="192217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1766276" y="1284181"/>
                <a:ext cx="213204" cy="19221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2036327" y="1284181"/>
                <a:ext cx="213204" cy="19221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2306378" y="1284181"/>
                <a:ext cx="213204" cy="19221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2576427" y="1284181"/>
                <a:ext cx="213204" cy="19221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</p:grpSp>
      <p:sp>
        <p:nvSpPr>
          <p:cNvPr id="36" name="Arc 35"/>
          <p:cNvSpPr/>
          <p:nvPr/>
        </p:nvSpPr>
        <p:spPr>
          <a:xfrm>
            <a:off x="9638483" y="2782063"/>
            <a:ext cx="932603" cy="1050539"/>
          </a:xfrm>
          <a:prstGeom prst="arc">
            <a:avLst>
              <a:gd name="adj1" fmla="val 12821407"/>
              <a:gd name="adj2" fmla="val 8841732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0405426" y="3154447"/>
            <a:ext cx="279781" cy="27978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526635" y="2377634"/>
            <a:ext cx="2458087" cy="1935082"/>
            <a:chOff x="1128087" y="2193640"/>
            <a:chExt cx="2410108" cy="1897311"/>
          </a:xfrm>
        </p:grpSpPr>
        <p:grpSp>
          <p:nvGrpSpPr>
            <p:cNvPr id="39" name="Group 38"/>
            <p:cNvGrpSpPr/>
            <p:nvPr/>
          </p:nvGrpSpPr>
          <p:grpSpPr>
            <a:xfrm>
              <a:off x="1128087" y="2193640"/>
              <a:ext cx="1466867" cy="1897311"/>
              <a:chOff x="1128087" y="2193640"/>
              <a:chExt cx="1466867" cy="1897311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1128087" y="2772104"/>
                <a:ext cx="1466867" cy="656896"/>
                <a:chOff x="1128087" y="2772104"/>
                <a:chExt cx="1466867" cy="656896"/>
              </a:xfrm>
            </p:grpSpPr>
            <p:sp>
              <p:nvSpPr>
                <p:cNvPr id="48" name="Rectangle: Rounded Corners 47"/>
                <p:cNvSpPr/>
                <p:nvPr/>
              </p:nvSpPr>
              <p:spPr>
                <a:xfrm>
                  <a:off x="1128087" y="2772104"/>
                  <a:ext cx="1466867" cy="656896"/>
                </a:xfrm>
                <a:prstGeom prst="round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1487817" y="2915886"/>
                  <a:ext cx="766557" cy="3748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32597">
                    <a:defRPr/>
                  </a:pPr>
                  <a:r>
                    <a:rPr lang="en-US" sz="1836" kern="0">
                      <a:solidFill>
                        <a:sysClr val="windowText" lastClr="000000"/>
                      </a:solidFill>
                      <a:latin typeface="Bradley Hand ITC" panose="03070402050302030203" pitchFamily="66" charset="0"/>
                    </a:rPr>
                    <a:t>Model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1409947" y="3716105"/>
                    <a:ext cx="898708" cy="3748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defTabSz="932597">
                      <a:defRPr/>
                    </a:pPr>
                    <a14:m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836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36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a14:m>
                    <a:r>
                      <a:rPr lang="en-US" sz="1836" kern="0">
                        <a:solidFill>
                          <a:sysClr val="windowText" lastClr="000000"/>
                        </a:solidFill>
                        <a:latin typeface="Bradley Hand ITC" panose="03070402050302030203" pitchFamily="66" charset="0"/>
                      </a:rPr>
                      <a:t>(t=1)</a:t>
                    </a:r>
                  </a:p>
                </p:txBody>
              </p:sp>
            </mc:Choice>
            <mc:Fallback xmlns="">
              <p:sp>
                <p:nvSpPr>
                  <p:cNvPr id="44" name="TextBox 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09947" y="3716105"/>
                    <a:ext cx="898708" cy="37484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20968" b="-2419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1407690" y="2193640"/>
                    <a:ext cx="921278" cy="3748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defTabSz="932597">
                      <a:defRPr/>
                    </a:pPr>
                    <a14:m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836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36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a14:m>
                    <a:r>
                      <a:rPr lang="en-US" sz="1836" kern="0">
                        <a:solidFill>
                          <a:sysClr val="windowText" lastClr="000000"/>
                        </a:solidFill>
                        <a:latin typeface="Bradley Hand ITC" panose="03070402050302030203" pitchFamily="66" charset="0"/>
                      </a:rPr>
                      <a:t>(t=2)</a:t>
                    </a:r>
                  </a:p>
                </p:txBody>
              </p:sp>
            </mc:Choice>
            <mc:Fallback xmlns="">
              <p:sp>
                <p:nvSpPr>
                  <p:cNvPr id="45" name="TextBox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07690" y="2193640"/>
                    <a:ext cx="921278" cy="37484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20635" b="-222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6" name="Straight Arrow Connector 45"/>
              <p:cNvCxnSpPr>
                <a:stCxn id="48" idx="0"/>
              </p:cNvCxnSpPr>
              <p:nvPr/>
            </p:nvCxnSpPr>
            <p:spPr>
              <a:xfrm flipV="1">
                <a:off x="1861521" y="2437898"/>
                <a:ext cx="4765" cy="33420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>
                <a:stCxn id="44" idx="0"/>
                <a:endCxn id="48" idx="2"/>
              </p:cNvCxnSpPr>
              <p:nvPr/>
            </p:nvCxnSpPr>
            <p:spPr>
              <a:xfrm flipV="1">
                <a:off x="1859301" y="3429000"/>
                <a:ext cx="2220" cy="28710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/>
            <p:cNvGrpSpPr/>
            <p:nvPr/>
          </p:nvGrpSpPr>
          <p:grpSpPr>
            <a:xfrm>
              <a:off x="2594954" y="2783342"/>
              <a:ext cx="943241" cy="416653"/>
              <a:chOff x="2594954" y="2783342"/>
              <a:chExt cx="943241" cy="416653"/>
            </a:xfrm>
          </p:grpSpPr>
          <p:cxnSp>
            <p:nvCxnSpPr>
              <p:cNvPr id="41" name="Straight Arrow Connector 40"/>
              <p:cNvCxnSpPr>
                <a:stCxn id="48" idx="3"/>
                <a:endCxn id="58" idx="1"/>
              </p:cNvCxnSpPr>
              <p:nvPr/>
            </p:nvCxnSpPr>
            <p:spPr>
              <a:xfrm>
                <a:off x="2594954" y="3100552"/>
                <a:ext cx="928644" cy="14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2637756" y="2783342"/>
                    <a:ext cx="900439" cy="41665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defTabSz="932597">
                      <a:defRPr/>
                    </a:pPr>
                    <a14:m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836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36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oMath>
                    </a14:m>
                    <a:r>
                      <a:rPr lang="en-US" sz="1836" kern="0">
                        <a:solidFill>
                          <a:sysClr val="windowText" lastClr="000000"/>
                        </a:solidFill>
                        <a:latin typeface="Bradley Hand ITC" panose="03070402050302030203" pitchFamily="66" charset="0"/>
                      </a:rPr>
                      <a:t>(t=1)</a:t>
                    </a:r>
                  </a:p>
                </p:txBody>
              </p:sp>
            </mc:Choice>
            <mc:Fallback xmlns="">
              <p:sp>
                <p:nvSpPr>
                  <p:cNvPr id="42" name="TextBox 4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37756" y="2783342"/>
                    <a:ext cx="900439" cy="41665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217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0" name="Group 49"/>
          <p:cNvGrpSpPr/>
          <p:nvPr/>
        </p:nvGrpSpPr>
        <p:grpSpPr>
          <a:xfrm>
            <a:off x="2969834" y="2377780"/>
            <a:ext cx="2454492" cy="1935082"/>
            <a:chOff x="3523598" y="2193783"/>
            <a:chExt cx="2406583" cy="1897311"/>
          </a:xfrm>
        </p:grpSpPr>
        <p:grpSp>
          <p:nvGrpSpPr>
            <p:cNvPr id="51" name="Group 50"/>
            <p:cNvGrpSpPr/>
            <p:nvPr/>
          </p:nvGrpSpPr>
          <p:grpSpPr>
            <a:xfrm>
              <a:off x="3523598" y="2772247"/>
              <a:ext cx="1466867" cy="656896"/>
              <a:chOff x="1128087" y="2772104"/>
              <a:chExt cx="1466867" cy="656896"/>
            </a:xfrm>
          </p:grpSpPr>
          <p:sp>
            <p:nvSpPr>
              <p:cNvPr id="58" name="Rectangle: Rounded Corners 57"/>
              <p:cNvSpPr/>
              <p:nvPr/>
            </p:nvSpPr>
            <p:spPr>
              <a:xfrm>
                <a:off x="1128087" y="2772104"/>
                <a:ext cx="1466867" cy="656896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1487817" y="2915886"/>
                <a:ext cx="766557" cy="374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32597">
                  <a:defRPr/>
                </a:pPr>
                <a:r>
                  <a:rPr lang="en-US" sz="1836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Model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3805458" y="3716248"/>
                  <a:ext cx="917944" cy="3748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32597">
                    <a:defRPr/>
                  </a:pP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36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36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a14:m>
                  <a:r>
                    <a:rPr lang="en-US" sz="1836" kern="0">
                      <a:solidFill>
                        <a:sysClr val="windowText" lastClr="000000"/>
                      </a:solidFill>
                      <a:latin typeface="Bradley Hand ITC" panose="03070402050302030203" pitchFamily="66" charset="0"/>
                    </a:rPr>
                    <a:t>(t=2)</a:t>
                  </a:r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5458" y="3716248"/>
                  <a:ext cx="917944" cy="374846"/>
                </a:xfrm>
                <a:prstGeom prst="rect">
                  <a:avLst/>
                </a:prstGeom>
                <a:blipFill>
                  <a:blip r:embed="rId9"/>
                  <a:stretch>
                    <a:fillRect t="-20968" b="-241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3803201" y="2193783"/>
                  <a:ext cx="919675" cy="3748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32597">
                    <a:defRPr/>
                  </a:pP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36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36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lang="en-US" sz="1836" kern="0">
                      <a:solidFill>
                        <a:sysClr val="windowText" lastClr="000000"/>
                      </a:solidFill>
                      <a:latin typeface="Bradley Hand ITC" panose="03070402050302030203" pitchFamily="66" charset="0"/>
                    </a:rPr>
                    <a:t>(t=3)</a:t>
                  </a:r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3201" y="2193783"/>
                  <a:ext cx="919675" cy="374846"/>
                </a:xfrm>
                <a:prstGeom prst="rect">
                  <a:avLst/>
                </a:prstGeom>
                <a:blipFill>
                  <a:blip r:embed="rId10"/>
                  <a:stretch>
                    <a:fillRect t="-20635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Arrow Connector 53"/>
            <p:cNvCxnSpPr>
              <a:stCxn id="58" idx="0"/>
            </p:cNvCxnSpPr>
            <p:nvPr/>
          </p:nvCxnSpPr>
          <p:spPr>
            <a:xfrm flipV="1">
              <a:off x="4257032" y="2438041"/>
              <a:ext cx="4765" cy="3342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52" idx="0"/>
              <a:endCxn id="58" idx="2"/>
            </p:cNvCxnSpPr>
            <p:nvPr/>
          </p:nvCxnSpPr>
          <p:spPr>
            <a:xfrm flipH="1" flipV="1">
              <a:off x="4257032" y="3429143"/>
              <a:ext cx="7398" cy="2871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5010506" y="2777066"/>
                  <a:ext cx="919675" cy="4166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32597">
                    <a:defRPr/>
                  </a:pP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36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36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</m:oMath>
                  </a14:m>
                  <a:r>
                    <a:rPr lang="en-US" sz="1836" kern="0">
                      <a:solidFill>
                        <a:sysClr val="windowText" lastClr="000000"/>
                      </a:solidFill>
                      <a:latin typeface="Bradley Hand ITC" panose="03070402050302030203" pitchFamily="66" charset="0"/>
                    </a:rPr>
                    <a:t>(t=2)</a:t>
                  </a:r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0506" y="2777066"/>
                  <a:ext cx="919675" cy="416653"/>
                </a:xfrm>
                <a:prstGeom prst="rect">
                  <a:avLst/>
                </a:prstGeom>
                <a:blipFill>
                  <a:blip r:embed="rId11"/>
                  <a:stretch>
                    <a:fillRect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Straight Arrow Connector 56"/>
            <p:cNvCxnSpPr>
              <a:stCxn id="58" idx="3"/>
              <a:endCxn id="77" idx="1"/>
            </p:cNvCxnSpPr>
            <p:nvPr/>
          </p:nvCxnSpPr>
          <p:spPr>
            <a:xfrm flipV="1">
              <a:off x="4990465" y="3099672"/>
              <a:ext cx="895373" cy="10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5379100" y="2376737"/>
            <a:ext cx="1496069" cy="1935082"/>
            <a:chOff x="5885838" y="2192760"/>
            <a:chExt cx="1466867" cy="1897311"/>
          </a:xfrm>
        </p:grpSpPr>
        <p:grpSp>
          <p:nvGrpSpPr>
            <p:cNvPr id="61" name="Group 60"/>
            <p:cNvGrpSpPr/>
            <p:nvPr/>
          </p:nvGrpSpPr>
          <p:grpSpPr>
            <a:xfrm>
              <a:off x="5885838" y="2771224"/>
              <a:ext cx="1466867" cy="656896"/>
              <a:chOff x="1128087" y="2772104"/>
              <a:chExt cx="1466867" cy="656896"/>
            </a:xfrm>
          </p:grpSpPr>
          <p:sp>
            <p:nvSpPr>
              <p:cNvPr id="77" name="Rectangle: Rounded Corners 76"/>
              <p:cNvSpPr/>
              <p:nvPr/>
            </p:nvSpPr>
            <p:spPr>
              <a:xfrm>
                <a:off x="1128087" y="2772104"/>
                <a:ext cx="1466867" cy="656896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487817" y="2915886"/>
                <a:ext cx="766557" cy="374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32597">
                  <a:defRPr/>
                </a:pPr>
                <a:r>
                  <a:rPr lang="en-US" sz="1836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Model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6167698" y="3715225"/>
                  <a:ext cx="916341" cy="3748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32597">
                    <a:defRPr/>
                  </a:pP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36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36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a14:m>
                  <a:r>
                    <a:rPr lang="en-US" sz="1836" kern="0">
                      <a:solidFill>
                        <a:sysClr val="windowText" lastClr="000000"/>
                      </a:solidFill>
                      <a:latin typeface="Bradley Hand ITC" panose="03070402050302030203" pitchFamily="66" charset="0"/>
                    </a:rPr>
                    <a:t>(t=3)</a:t>
                  </a:r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7698" y="3715225"/>
                  <a:ext cx="916341" cy="374846"/>
                </a:xfrm>
                <a:prstGeom prst="rect">
                  <a:avLst/>
                </a:prstGeom>
                <a:blipFill>
                  <a:blip r:embed="rId12"/>
                  <a:stretch>
                    <a:fillRect t="-20968" b="-241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6165441" y="2192760"/>
                  <a:ext cx="935705" cy="3748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32597">
                    <a:defRPr/>
                  </a:pP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36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36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lang="en-US" sz="1836" kern="0">
                      <a:solidFill>
                        <a:sysClr val="windowText" lastClr="000000"/>
                      </a:solidFill>
                      <a:latin typeface="Bradley Hand ITC" panose="03070402050302030203" pitchFamily="66" charset="0"/>
                    </a:rPr>
                    <a:t>(t=4)</a:t>
                  </a:r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5441" y="2192760"/>
                  <a:ext cx="935705" cy="374846"/>
                </a:xfrm>
                <a:prstGeom prst="rect">
                  <a:avLst/>
                </a:prstGeom>
                <a:blipFill>
                  <a:blip r:embed="rId13"/>
                  <a:stretch>
                    <a:fillRect t="-20635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4" name="Straight Arrow Connector 63"/>
            <p:cNvCxnSpPr>
              <a:stCxn id="77" idx="0"/>
            </p:cNvCxnSpPr>
            <p:nvPr/>
          </p:nvCxnSpPr>
          <p:spPr>
            <a:xfrm flipV="1">
              <a:off x="6619272" y="2437018"/>
              <a:ext cx="4765" cy="3342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62" idx="0"/>
              <a:endCxn id="77" idx="2"/>
            </p:cNvCxnSpPr>
            <p:nvPr/>
          </p:nvCxnSpPr>
          <p:spPr>
            <a:xfrm flipH="1" flipV="1">
              <a:off x="6619272" y="3428120"/>
              <a:ext cx="6597" cy="2871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8581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2380" y="346784"/>
            <a:ext cx="6108368" cy="606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3264" b="1" kern="0">
                <a:solidFill>
                  <a:sysClr val="windowText" lastClr="000000"/>
                </a:solidFill>
              </a:rPr>
              <a:t>Recurrence (Vanishing Gradients)</a:t>
            </a:r>
          </a:p>
        </p:txBody>
      </p:sp>
      <p:sp>
        <p:nvSpPr>
          <p:cNvPr id="3" name="Rectangle 2"/>
          <p:cNvSpPr/>
          <p:nvPr/>
        </p:nvSpPr>
        <p:spPr>
          <a:xfrm>
            <a:off x="509731" y="1006602"/>
            <a:ext cx="7170801" cy="1855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US" sz="1836" kern="0">
                <a:solidFill>
                  <a:sysClr val="windowText" lastClr="000000"/>
                </a:solidFill>
                <a:latin typeface="Informal Roman" panose="030604020304060B0204" pitchFamily="66" charset="0"/>
              </a:rPr>
              <a:t>Doctor Who is a British science-fiction television </a:t>
            </a:r>
            <a:r>
              <a:rPr lang="en-US" sz="1836" kern="0" err="1">
                <a:solidFill>
                  <a:sysClr val="windowText" lastClr="000000"/>
                </a:solidFill>
                <a:latin typeface="Informal Roman" panose="030604020304060B0204" pitchFamily="66" charset="0"/>
              </a:rPr>
              <a:t>programme</a:t>
            </a:r>
            <a:r>
              <a:rPr lang="en-US" sz="1836" kern="0">
                <a:solidFill>
                  <a:sysClr val="windowText" lastClr="000000"/>
                </a:solidFill>
                <a:latin typeface="Informal Roman" panose="030604020304060B0204" pitchFamily="66" charset="0"/>
              </a:rPr>
              <a:t> produced by the </a:t>
            </a:r>
            <a:r>
              <a:rPr lang="en-US" sz="2040" b="1" u="sng" kern="0">
                <a:solidFill>
                  <a:sysClr val="windowText" lastClr="000000"/>
                </a:solidFill>
                <a:latin typeface="Informal Roman" panose="030604020304060B0204" pitchFamily="66" charset="0"/>
              </a:rPr>
              <a:t>BBC</a:t>
            </a:r>
            <a:r>
              <a:rPr lang="en-US" sz="2040" u="sng" kern="0">
                <a:solidFill>
                  <a:sysClr val="windowText" lastClr="000000"/>
                </a:solidFill>
                <a:latin typeface="Informal Roman" panose="030604020304060B0204" pitchFamily="66" charset="0"/>
              </a:rPr>
              <a:t> </a:t>
            </a:r>
            <a:r>
              <a:rPr lang="en-US" sz="1836" kern="0">
                <a:solidFill>
                  <a:sysClr val="windowText" lastClr="000000"/>
                </a:solidFill>
                <a:latin typeface="Informal Roman" panose="030604020304060B0204" pitchFamily="66" charset="0"/>
              </a:rPr>
              <a:t>since 1963. The </a:t>
            </a:r>
            <a:r>
              <a:rPr lang="en-US" sz="1836" kern="0" err="1">
                <a:solidFill>
                  <a:sysClr val="windowText" lastClr="000000"/>
                </a:solidFill>
                <a:latin typeface="Informal Roman" panose="030604020304060B0204" pitchFamily="66" charset="0"/>
              </a:rPr>
              <a:t>programme</a:t>
            </a:r>
            <a:r>
              <a:rPr lang="en-US" sz="1836" kern="0">
                <a:solidFill>
                  <a:sysClr val="windowText" lastClr="000000"/>
                </a:solidFill>
                <a:latin typeface="Informal Roman" panose="030604020304060B0204" pitchFamily="66" charset="0"/>
              </a:rPr>
              <a:t> depicts the adventures of the Doctor, a Time Lord—a space and time-travelling humanoid alien. He explores the universe in his TARDIS, a sentient time-travelling space ship. Accompanied by companions, the Doctor combats a variety of foes, while working to save civilizations and help people in need. This television series produced by the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2072257" y="4488227"/>
            <a:ext cx="876650" cy="6699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151792" y="4650500"/>
            <a:ext cx="781817" cy="382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Model</a:t>
            </a:r>
          </a:p>
        </p:txBody>
      </p:sp>
      <p:cxnSp>
        <p:nvCxnSpPr>
          <p:cNvPr id="19" name="Straight Arrow Connector 18"/>
          <p:cNvCxnSpPr>
            <a:stCxn id="17" idx="0"/>
          </p:cNvCxnSpPr>
          <p:nvPr/>
        </p:nvCxnSpPr>
        <p:spPr>
          <a:xfrm flipV="1">
            <a:off x="2510582" y="4147367"/>
            <a:ext cx="2848" cy="340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7" idx="2"/>
          </p:cNvCxnSpPr>
          <p:nvPr/>
        </p:nvCxnSpPr>
        <p:spPr>
          <a:xfrm flipV="1">
            <a:off x="2504515" y="5158200"/>
            <a:ext cx="6067" cy="370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334419" y="3785595"/>
            <a:ext cx="366549" cy="382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is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18756" y="5528723"/>
            <a:ext cx="637944" cy="382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Who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2951755" y="3780020"/>
            <a:ext cx="1377999" cy="2125436"/>
            <a:chOff x="2893276" y="3578534"/>
            <a:chExt cx="1351102" cy="2083950"/>
          </a:xfrm>
        </p:grpSpPr>
        <p:sp>
          <p:nvSpPr>
            <p:cNvPr id="27" name="Rectangle: Rounded Corners 26"/>
            <p:cNvSpPr/>
            <p:nvPr/>
          </p:nvSpPr>
          <p:spPr>
            <a:xfrm>
              <a:off x="3136296" y="4267451"/>
              <a:ext cx="859539" cy="65689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214279" y="4426557"/>
              <a:ext cx="766557" cy="374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Model</a:t>
              </a:r>
            </a:p>
          </p:txBody>
        </p:sp>
        <p:cxnSp>
          <p:nvCxnSpPr>
            <p:cNvPr id="29" name="Straight Arrow Connector 28"/>
            <p:cNvCxnSpPr>
              <a:stCxn id="27" idx="0"/>
            </p:cNvCxnSpPr>
            <p:nvPr/>
          </p:nvCxnSpPr>
          <p:spPr>
            <a:xfrm flipV="1">
              <a:off x="3566066" y="3933245"/>
              <a:ext cx="2792" cy="3342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endCxn id="27" idx="2"/>
            </p:cNvCxnSpPr>
            <p:nvPr/>
          </p:nvCxnSpPr>
          <p:spPr>
            <a:xfrm flipV="1">
              <a:off x="3560117" y="4924347"/>
              <a:ext cx="5949" cy="3632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3393342" y="3578534"/>
              <a:ext cx="301686" cy="374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a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382097" y="5287638"/>
              <a:ext cx="359394" cy="374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is</a:t>
              </a:r>
            </a:p>
          </p:txBody>
        </p:sp>
        <p:cxnSp>
          <p:nvCxnSpPr>
            <p:cNvPr id="33" name="Straight Arrow Connector 32"/>
            <p:cNvCxnSpPr>
              <a:endCxn id="27" idx="1"/>
            </p:cNvCxnSpPr>
            <p:nvPr/>
          </p:nvCxnSpPr>
          <p:spPr>
            <a:xfrm>
              <a:off x="2893276" y="4591637"/>
              <a:ext cx="243020" cy="42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4001358" y="4595373"/>
              <a:ext cx="243020" cy="42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>
            <a:off x="7522159" y="3716630"/>
            <a:ext cx="633039" cy="414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2040" b="1" u="sng" kern="0">
                <a:solidFill>
                  <a:sysClr val="windowText" lastClr="000000"/>
                </a:solidFill>
                <a:latin typeface="Informal Roman" panose="030604020304060B0204" pitchFamily="66" charset="0"/>
              </a:rPr>
              <a:t>BBC</a:t>
            </a:r>
          </a:p>
        </p:txBody>
      </p:sp>
      <p:grpSp>
        <p:nvGrpSpPr>
          <p:cNvPr id="96" name="Group 95"/>
          <p:cNvGrpSpPr/>
          <p:nvPr/>
        </p:nvGrpSpPr>
        <p:grpSpPr>
          <a:xfrm>
            <a:off x="4423555" y="3753424"/>
            <a:ext cx="3870986" cy="2125436"/>
            <a:chOff x="4336348" y="3680162"/>
            <a:chExt cx="3795429" cy="2083950"/>
          </a:xfrm>
        </p:grpSpPr>
        <p:sp>
          <p:nvSpPr>
            <p:cNvPr id="53" name="TextBox 52"/>
            <p:cNvSpPr txBox="1"/>
            <p:nvPr/>
          </p:nvSpPr>
          <p:spPr>
            <a:xfrm>
              <a:off x="7350221" y="4522223"/>
              <a:ext cx="766557" cy="374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Model</a:t>
              </a:r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4336348" y="3680162"/>
              <a:ext cx="3795429" cy="2083950"/>
              <a:chOff x="4336348" y="3552457"/>
              <a:chExt cx="3795429" cy="2083950"/>
            </a:xfrm>
          </p:grpSpPr>
          <p:sp>
            <p:nvSpPr>
              <p:cNvPr id="34" name="Oval 33"/>
              <p:cNvSpPr/>
              <p:nvPr/>
            </p:nvSpPr>
            <p:spPr>
              <a:xfrm rot="16200000">
                <a:off x="4338488" y="4574542"/>
                <a:ext cx="54235" cy="585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5" name="Oval 34"/>
              <p:cNvSpPr/>
              <p:nvPr/>
            </p:nvSpPr>
            <p:spPr>
              <a:xfrm rot="16200000">
                <a:off x="4527680" y="4574540"/>
                <a:ext cx="54235" cy="585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" name="Oval 35"/>
              <p:cNvSpPr/>
              <p:nvPr/>
            </p:nvSpPr>
            <p:spPr>
              <a:xfrm rot="16200000">
                <a:off x="4715834" y="4573693"/>
                <a:ext cx="54235" cy="585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7" name="Rectangle: Rounded Corners 36"/>
              <p:cNvSpPr/>
              <p:nvPr/>
            </p:nvSpPr>
            <p:spPr>
              <a:xfrm>
                <a:off x="5082083" y="4241374"/>
                <a:ext cx="859539" cy="656896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5160066" y="4400480"/>
                <a:ext cx="766557" cy="374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32597">
                  <a:defRPr/>
                </a:pPr>
                <a:r>
                  <a:rPr lang="en-US" sz="1836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Model</a:t>
                </a:r>
              </a:p>
            </p:txBody>
          </p:sp>
          <p:cxnSp>
            <p:nvCxnSpPr>
              <p:cNvPr id="39" name="Straight Arrow Connector 38"/>
              <p:cNvCxnSpPr>
                <a:stCxn id="37" idx="0"/>
              </p:cNvCxnSpPr>
              <p:nvPr/>
            </p:nvCxnSpPr>
            <p:spPr>
              <a:xfrm flipV="1">
                <a:off x="5511853" y="3907168"/>
                <a:ext cx="2792" cy="33420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>
                <a:endCxn id="37" idx="2"/>
              </p:cNvCxnSpPr>
              <p:nvPr/>
            </p:nvCxnSpPr>
            <p:spPr>
              <a:xfrm flipV="1">
                <a:off x="5505904" y="4898270"/>
                <a:ext cx="5949" cy="3632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/>
              <p:cNvSpPr txBox="1"/>
              <p:nvPr/>
            </p:nvSpPr>
            <p:spPr>
              <a:xfrm>
                <a:off x="5298265" y="3552457"/>
                <a:ext cx="444352" cy="374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32597">
                  <a:defRPr/>
                </a:pPr>
                <a:r>
                  <a:rPr lang="en-US" sz="1836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by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996921" y="5261561"/>
                <a:ext cx="1048685" cy="374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32597">
                  <a:defRPr/>
                </a:pPr>
                <a:r>
                  <a:rPr lang="en-US" sz="1836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produced</a:t>
                </a:r>
              </a:p>
            </p:txBody>
          </p:sp>
          <p:cxnSp>
            <p:nvCxnSpPr>
              <p:cNvPr id="43" name="Straight Arrow Connector 42"/>
              <p:cNvCxnSpPr/>
              <p:nvPr/>
            </p:nvCxnSpPr>
            <p:spPr>
              <a:xfrm>
                <a:off x="4850201" y="4596215"/>
                <a:ext cx="243020" cy="42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: Rounded Corners 44"/>
              <p:cNvSpPr/>
              <p:nvPr/>
            </p:nvSpPr>
            <p:spPr>
              <a:xfrm>
                <a:off x="6168819" y="4241374"/>
                <a:ext cx="859539" cy="656896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6246802" y="4400480"/>
                <a:ext cx="766557" cy="374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32597">
                  <a:defRPr/>
                </a:pPr>
                <a:r>
                  <a:rPr lang="en-US" sz="1836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Model</a:t>
                </a:r>
              </a:p>
            </p:txBody>
          </p:sp>
          <p:cxnSp>
            <p:nvCxnSpPr>
              <p:cNvPr id="47" name="Straight Arrow Connector 46"/>
              <p:cNvCxnSpPr>
                <a:stCxn id="45" idx="0"/>
              </p:cNvCxnSpPr>
              <p:nvPr/>
            </p:nvCxnSpPr>
            <p:spPr>
              <a:xfrm flipV="1">
                <a:off x="6598589" y="3907168"/>
                <a:ext cx="2792" cy="33420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>
                <a:endCxn id="45" idx="2"/>
              </p:cNvCxnSpPr>
              <p:nvPr/>
            </p:nvCxnSpPr>
            <p:spPr>
              <a:xfrm flipV="1">
                <a:off x="6592640" y="4898270"/>
                <a:ext cx="5949" cy="3632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/>
              <p:cNvSpPr txBox="1"/>
              <p:nvPr/>
            </p:nvSpPr>
            <p:spPr>
              <a:xfrm>
                <a:off x="6385001" y="3552457"/>
                <a:ext cx="471604" cy="374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32597">
                  <a:defRPr/>
                </a:pPr>
                <a:r>
                  <a:rPr lang="en-US" sz="1836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the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6379939" y="5261561"/>
                <a:ext cx="444352" cy="374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32597">
                  <a:defRPr/>
                </a:pPr>
                <a:r>
                  <a:rPr lang="en-US" sz="1836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by</a:t>
                </a:r>
              </a:p>
            </p:txBody>
          </p:sp>
          <p:cxnSp>
            <p:nvCxnSpPr>
              <p:cNvPr id="51" name="Straight Arrow Connector 50"/>
              <p:cNvCxnSpPr/>
              <p:nvPr/>
            </p:nvCxnSpPr>
            <p:spPr>
              <a:xfrm>
                <a:off x="5936937" y="4596215"/>
                <a:ext cx="243020" cy="42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Rectangle: Rounded Corners 51"/>
              <p:cNvSpPr/>
              <p:nvPr/>
            </p:nvSpPr>
            <p:spPr>
              <a:xfrm>
                <a:off x="7272238" y="4235412"/>
                <a:ext cx="859539" cy="656896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54" name="Straight Arrow Connector 53"/>
              <p:cNvCxnSpPr>
                <a:stCxn id="52" idx="0"/>
              </p:cNvCxnSpPr>
              <p:nvPr/>
            </p:nvCxnSpPr>
            <p:spPr>
              <a:xfrm flipV="1">
                <a:off x="7702008" y="3901206"/>
                <a:ext cx="2792" cy="33420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>
                <a:endCxn id="52" idx="2"/>
              </p:cNvCxnSpPr>
              <p:nvPr/>
            </p:nvCxnSpPr>
            <p:spPr>
              <a:xfrm flipV="1">
                <a:off x="7696059" y="4892308"/>
                <a:ext cx="5949" cy="3632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56"/>
              <p:cNvSpPr txBox="1"/>
              <p:nvPr/>
            </p:nvSpPr>
            <p:spPr>
              <a:xfrm>
                <a:off x="7483358" y="5255599"/>
                <a:ext cx="471604" cy="374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32597">
                  <a:defRPr/>
                </a:pPr>
                <a:r>
                  <a:rPr lang="en-US" sz="1836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the</a:t>
                </a:r>
              </a:p>
            </p:txBody>
          </p:sp>
          <p:cxnSp>
            <p:nvCxnSpPr>
              <p:cNvPr id="58" name="Straight Arrow Connector 57"/>
              <p:cNvCxnSpPr/>
              <p:nvPr/>
            </p:nvCxnSpPr>
            <p:spPr>
              <a:xfrm>
                <a:off x="7040356" y="4590253"/>
                <a:ext cx="243020" cy="42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7" name="Group 96"/>
          <p:cNvGrpSpPr/>
          <p:nvPr/>
        </p:nvGrpSpPr>
        <p:grpSpPr>
          <a:xfrm>
            <a:off x="413299" y="3781248"/>
            <a:ext cx="1658958" cy="2125436"/>
            <a:chOff x="404367" y="3707443"/>
            <a:chExt cx="1626577" cy="2083950"/>
          </a:xfrm>
        </p:grpSpPr>
        <p:grpSp>
          <p:nvGrpSpPr>
            <p:cNvPr id="61" name="Group 60"/>
            <p:cNvGrpSpPr/>
            <p:nvPr/>
          </p:nvGrpSpPr>
          <p:grpSpPr>
            <a:xfrm>
              <a:off x="470102" y="3707443"/>
              <a:ext cx="1560842" cy="2083950"/>
              <a:chOff x="470102" y="3579738"/>
              <a:chExt cx="1560842" cy="2083950"/>
            </a:xfrm>
          </p:grpSpPr>
          <p:sp>
            <p:nvSpPr>
              <p:cNvPr id="10" name="Rectangle: Rounded Corners 9"/>
              <p:cNvSpPr/>
              <p:nvPr/>
            </p:nvSpPr>
            <p:spPr>
              <a:xfrm>
                <a:off x="928385" y="4268655"/>
                <a:ext cx="859539" cy="656896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006368" y="4427761"/>
                <a:ext cx="766557" cy="374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32597">
                  <a:defRPr/>
                </a:pPr>
                <a:r>
                  <a:rPr lang="en-US" sz="1836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Model</a:t>
                </a:r>
              </a:p>
            </p:txBody>
          </p:sp>
          <p:cxnSp>
            <p:nvCxnSpPr>
              <p:cNvPr id="8" name="Straight Arrow Connector 7"/>
              <p:cNvCxnSpPr>
                <a:stCxn id="10" idx="0"/>
              </p:cNvCxnSpPr>
              <p:nvPr/>
            </p:nvCxnSpPr>
            <p:spPr>
              <a:xfrm flipV="1">
                <a:off x="1358155" y="3934449"/>
                <a:ext cx="2792" cy="33420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>
                <a:endCxn id="10" idx="2"/>
              </p:cNvCxnSpPr>
              <p:nvPr/>
            </p:nvCxnSpPr>
            <p:spPr>
              <a:xfrm flipV="1">
                <a:off x="1352206" y="4925551"/>
                <a:ext cx="5949" cy="3632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1062835" y="3579738"/>
                <a:ext cx="625492" cy="374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32597">
                  <a:defRPr/>
                </a:pPr>
                <a:r>
                  <a:rPr lang="en-US" sz="1836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Who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969860" y="5288842"/>
                <a:ext cx="792205" cy="374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32597">
                  <a:defRPr/>
                </a:pPr>
                <a:r>
                  <a:rPr lang="en-US" sz="1836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Doctor</a:t>
                </a:r>
              </a:p>
            </p:txBody>
          </p:sp>
          <p:cxnSp>
            <p:nvCxnSpPr>
              <p:cNvPr id="24" name="Straight Arrow Connector 23"/>
              <p:cNvCxnSpPr>
                <a:stCxn id="10" idx="3"/>
                <a:endCxn id="17" idx="1"/>
              </p:cNvCxnSpPr>
              <p:nvPr/>
            </p:nvCxnSpPr>
            <p:spPr>
              <a:xfrm>
                <a:off x="1787924" y="4597103"/>
                <a:ext cx="243020" cy="937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470102" y="5288842"/>
                    <a:ext cx="587725" cy="3748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defTabSz="932597">
                      <a:defRPr/>
                    </a:pPr>
                    <a14:m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836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36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a14:m>
                    <a:r>
                      <a:rPr lang="en-US" sz="1836" kern="0">
                        <a:solidFill>
                          <a:sysClr val="windowText" lastClr="000000"/>
                        </a:solidFill>
                        <a:latin typeface="Bradley Hand ITC" panose="03070402050302030203" pitchFamily="66" charset="0"/>
                      </a:rPr>
                      <a:t>(t)</a:t>
                    </a:r>
                  </a:p>
                </p:txBody>
              </p:sp>
            </mc:Choice>
            <mc:Fallback xmlns="">
              <p:sp>
                <p:nvSpPr>
                  <p:cNvPr id="25" name="TextBox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0102" y="5288842"/>
                    <a:ext cx="587725" cy="37484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20635" b="-222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/>
                  <p:cNvSpPr txBox="1"/>
                  <p:nvPr/>
                </p:nvSpPr>
                <p:spPr>
                  <a:xfrm>
                    <a:off x="495504" y="3585513"/>
                    <a:ext cx="591059" cy="3748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defTabSz="932597">
                      <a:defRPr/>
                    </a:pPr>
                    <a14:m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836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36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a14:m>
                    <a:r>
                      <a:rPr lang="en-US" sz="1836" kern="0">
                        <a:solidFill>
                          <a:sysClr val="windowText" lastClr="000000"/>
                        </a:solidFill>
                        <a:latin typeface="Bradley Hand ITC" panose="03070402050302030203" pitchFamily="66" charset="0"/>
                      </a:rPr>
                      <a:t>(t)</a:t>
                    </a:r>
                  </a:p>
                </p:txBody>
              </p:sp>
            </mc:Choice>
            <mc:Fallback xmlns="">
              <p:sp>
                <p:nvSpPr>
                  <p:cNvPr id="26" name="TextBox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5504" y="3585513"/>
                    <a:ext cx="591059" cy="37484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20635" b="-222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9" name="Straight Arrow Connector 58"/>
              <p:cNvCxnSpPr/>
              <p:nvPr/>
            </p:nvCxnSpPr>
            <p:spPr>
              <a:xfrm>
                <a:off x="683201" y="4602915"/>
                <a:ext cx="243020" cy="42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TextBox 59"/>
            <p:cNvSpPr txBox="1"/>
            <p:nvPr/>
          </p:nvSpPr>
          <p:spPr>
            <a:xfrm>
              <a:off x="404367" y="4534676"/>
              <a:ext cx="314510" cy="374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4605464" y="3255241"/>
            <a:ext cx="1861120" cy="2285397"/>
            <a:chOff x="4514706" y="3191702"/>
            <a:chExt cx="1824793" cy="2240789"/>
          </a:xfrm>
        </p:grpSpPr>
        <p:sp>
          <p:nvSpPr>
            <p:cNvPr id="77" name="Arc 76"/>
            <p:cNvSpPr/>
            <p:nvPr/>
          </p:nvSpPr>
          <p:spPr>
            <a:xfrm flipH="1">
              <a:off x="4514706" y="3384171"/>
              <a:ext cx="1159347" cy="2048320"/>
            </a:xfrm>
            <a:prstGeom prst="arc">
              <a:avLst>
                <a:gd name="adj1" fmla="val 16200000"/>
                <a:gd name="adj2" fmla="val 1716942"/>
              </a:avLst>
            </a:prstGeom>
            <a:ln>
              <a:prstDash val="lg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5200342" y="3191702"/>
              <a:ext cx="1139157" cy="374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75 blocks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9065931" y="4406258"/>
                <a:ext cx="2798506" cy="1033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32597">
                  <a:defRPr/>
                </a:pPr>
                <a:r>
                  <a:rPr lang="en-US" sz="1836" kern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 single set of (</a:t>
                </a:r>
                <a:r>
                  <a:rPr lang="en-US" sz="1836" b="1" kern="0">
                    <a:solidFill>
                      <a:sysClr val="windowText" lastClr="000000"/>
                    </a:solidFill>
                  </a:rPr>
                  <a:t>W,</a:t>
                </a:r>
                <a:r>
                  <a:rPr lang="en-US" sz="1836" kern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36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36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sz="1836" i="1" ker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36" kern="0">
                  <a:solidFill>
                    <a:sysClr val="windowText" lastClr="000000"/>
                  </a:solidFill>
                </a:endParaRPr>
              </a:p>
              <a:p>
                <a:pPr algn="ctr" defTabSz="932597">
                  <a:defRPr/>
                </a:pPr>
                <a:r>
                  <a:rPr lang="en-US" sz="1836" b="1" kern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has</a:t>
                </a:r>
              </a:p>
              <a:p>
                <a:pPr algn="ctr" defTabSz="932597">
                  <a:defRPr/>
                </a:pPr>
                <a:r>
                  <a:rPr lang="en-US" sz="1836" kern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limited </a:t>
                </a:r>
                <a:r>
                  <a:rPr lang="en-US" sz="2040" u="sng" kern="0">
                    <a:solidFill>
                      <a:sysClr val="windowText" lastClr="000000"/>
                    </a:solidFill>
                    <a:latin typeface="Comic Sans MS" panose="030F0702030302020204" pitchFamily="66" charset="0"/>
                    <a:ea typeface="Cambria Math" panose="02040503050406030204" pitchFamily="18" charset="0"/>
                  </a:rPr>
                  <a:t>memory</a:t>
                </a:r>
                <a:endParaRPr lang="en-US" sz="1836" u="sng" kern="0">
                  <a:solidFill>
                    <a:sysClr val="windowText" lastClr="000000"/>
                  </a:solidFill>
                  <a:latin typeface="Comic Sans MS" panose="030F0702030302020204" pitchFamily="66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5931" y="4406258"/>
                <a:ext cx="2798506" cy="1033266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Arrow: Down 100"/>
          <p:cNvSpPr/>
          <p:nvPr/>
        </p:nvSpPr>
        <p:spPr>
          <a:xfrm>
            <a:off x="10201986" y="3599667"/>
            <a:ext cx="494280" cy="7036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7247995" y="1244950"/>
            <a:ext cx="4383048" cy="5954578"/>
            <a:chOff x="7105658" y="1220650"/>
            <a:chExt cx="4297496" cy="5838352"/>
          </a:xfrm>
        </p:grpSpPr>
        <p:grpSp>
          <p:nvGrpSpPr>
            <p:cNvPr id="104" name="Group 103"/>
            <p:cNvGrpSpPr/>
            <p:nvPr/>
          </p:nvGrpSpPr>
          <p:grpSpPr>
            <a:xfrm>
              <a:off x="7105658" y="1220650"/>
              <a:ext cx="4297496" cy="5838352"/>
              <a:chOff x="7105658" y="1220650"/>
              <a:chExt cx="4297496" cy="5838352"/>
            </a:xfrm>
          </p:grpSpPr>
          <p:grpSp>
            <p:nvGrpSpPr>
              <p:cNvPr id="100" name="Group 99"/>
              <p:cNvGrpSpPr/>
              <p:nvPr/>
            </p:nvGrpSpPr>
            <p:grpSpPr>
              <a:xfrm>
                <a:off x="8964753" y="2289530"/>
                <a:ext cx="2438401" cy="1004157"/>
                <a:chOff x="8271079" y="1660431"/>
                <a:chExt cx="2438401" cy="1004157"/>
              </a:xfrm>
            </p:grpSpPr>
            <p:grpSp>
              <p:nvGrpSpPr>
                <p:cNvPr id="66" name="Group 65"/>
                <p:cNvGrpSpPr/>
                <p:nvPr/>
              </p:nvGrpSpPr>
              <p:grpSpPr>
                <a:xfrm>
                  <a:off x="8271079" y="1660431"/>
                  <a:ext cx="2438401" cy="467082"/>
                  <a:chOff x="1255986" y="5459233"/>
                  <a:chExt cx="2438401" cy="467082"/>
                </a:xfrm>
              </p:grpSpPr>
              <p:sp>
                <p:nvSpPr>
                  <p:cNvPr id="68" name="Oval 67"/>
                  <p:cNvSpPr/>
                  <p:nvPr/>
                </p:nvSpPr>
                <p:spPr>
                  <a:xfrm>
                    <a:off x="1300792" y="5534750"/>
                    <a:ext cx="372704" cy="330198"/>
                  </a:xfrm>
                  <a:prstGeom prst="ellipse">
                    <a:avLst/>
                  </a:prstGeom>
                  <a:solidFill>
                    <a:schemeClr val="bg1"/>
                  </a:solidFill>
                  <a:ln w="254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r>
                      <a:rPr lang="en-US" sz="1836" kern="0">
                        <a:solidFill>
                          <a:sysClr val="windowText" lastClr="000000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D</a:t>
                    </a:r>
                  </a:p>
                </p:txBody>
              </p:sp>
              <p:sp>
                <p:nvSpPr>
                  <p:cNvPr id="69" name="Oval 68"/>
                  <p:cNvSpPr/>
                  <p:nvPr/>
                </p:nvSpPr>
                <p:spPr>
                  <a:xfrm>
                    <a:off x="1808325" y="5604989"/>
                    <a:ext cx="189301" cy="1898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54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endParaRPr lang="en-US" sz="1836" kern="0">
                      <a:solidFill>
                        <a:sysClr val="windowText" lastClr="000000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grpSp>
                <p:nvGrpSpPr>
                  <p:cNvPr id="70" name="Group 69"/>
                  <p:cNvGrpSpPr/>
                  <p:nvPr/>
                </p:nvGrpSpPr>
                <p:grpSpPr>
                  <a:xfrm>
                    <a:off x="2150349" y="5678908"/>
                    <a:ext cx="327090" cy="45720"/>
                    <a:chOff x="2279173" y="5666720"/>
                    <a:chExt cx="327090" cy="45720"/>
                  </a:xfrm>
                </p:grpSpPr>
                <p:sp>
                  <p:nvSpPr>
                    <p:cNvPr id="74" name="Oval 73"/>
                    <p:cNvSpPr/>
                    <p:nvPr/>
                  </p:nvSpPr>
                  <p:spPr>
                    <a:xfrm>
                      <a:off x="2279173" y="5666720"/>
                      <a:ext cx="45719" cy="4571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32597">
                        <a:defRPr/>
                      </a:pPr>
                      <a:endParaRPr lang="en-US" sz="1836" kern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  <p:sp>
                  <p:nvSpPr>
                    <p:cNvPr id="75" name="Oval 74"/>
                    <p:cNvSpPr/>
                    <p:nvPr/>
                  </p:nvSpPr>
                  <p:spPr>
                    <a:xfrm>
                      <a:off x="2422048" y="5666721"/>
                      <a:ext cx="45719" cy="4571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32597">
                        <a:defRPr/>
                      </a:pPr>
                      <a:endParaRPr lang="en-US" sz="1836" kern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  <p:sp>
                  <p:nvSpPr>
                    <p:cNvPr id="76" name="Oval 75"/>
                    <p:cNvSpPr/>
                    <p:nvPr/>
                  </p:nvSpPr>
                  <p:spPr>
                    <a:xfrm>
                      <a:off x="2560544" y="5666720"/>
                      <a:ext cx="45719" cy="4571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932597">
                        <a:defRPr/>
                      </a:pPr>
                      <a:endParaRPr lang="en-US" sz="1836" kern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</p:grpSp>
              <p:sp>
                <p:nvSpPr>
                  <p:cNvPr id="71" name="Rectangle: Rounded Corners 70"/>
                  <p:cNvSpPr/>
                  <p:nvPr/>
                </p:nvSpPr>
                <p:spPr>
                  <a:xfrm>
                    <a:off x="2957913" y="5534751"/>
                    <a:ext cx="673412" cy="330198"/>
                  </a:xfrm>
                  <a:prstGeom prst="round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defTabSz="932597">
                      <a:defRPr/>
                    </a:pPr>
                    <a:r>
                      <a:rPr lang="en-US" sz="1122" kern="0">
                        <a:solidFill>
                          <a:sysClr val="windowText" lastClr="000000"/>
                        </a:solidFill>
                        <a:latin typeface="Bradley Hand ITC" panose="03070402050302030203" pitchFamily="66" charset="0"/>
                      </a:rPr>
                      <a:t>i = n </a:t>
                    </a:r>
                  </a:p>
                  <a:p>
                    <a:pPr defTabSz="932597">
                      <a:defRPr/>
                    </a:pPr>
                    <a:r>
                      <a:rPr lang="en-US" sz="1122" kern="0">
                        <a:solidFill>
                          <a:sysClr val="windowText" lastClr="000000"/>
                        </a:solidFill>
                        <a:latin typeface="Bradley Hand ITC" panose="03070402050302030203" pitchFamily="66" charset="0"/>
                      </a:rPr>
                      <a:t>O= m</a:t>
                    </a:r>
                  </a:p>
                </p:txBody>
              </p:sp>
              <p:sp>
                <p:nvSpPr>
                  <p:cNvPr id="72" name="Rounded Rectangle 2"/>
                  <p:cNvSpPr/>
                  <p:nvPr/>
                </p:nvSpPr>
                <p:spPr>
                  <a:xfrm>
                    <a:off x="1255986" y="5459233"/>
                    <a:ext cx="2438401" cy="467082"/>
                  </a:xfrm>
                  <a:prstGeom prst="roundRect">
                    <a:avLst/>
                  </a:prstGeom>
                  <a:noFill/>
                  <a:ln w="28575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endParaRPr lang="en-US" sz="1836" kern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73" name="Oval 72"/>
                  <p:cNvSpPr/>
                  <p:nvPr/>
                </p:nvSpPr>
                <p:spPr>
                  <a:xfrm>
                    <a:off x="2617622" y="5604991"/>
                    <a:ext cx="189301" cy="18987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54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32597">
                      <a:defRPr/>
                    </a:pPr>
                    <a:endParaRPr lang="en-US" sz="1836" kern="0">
                      <a:solidFill>
                        <a:sysClr val="windowText" lastClr="000000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TextBox 66"/>
                    <p:cNvSpPr txBox="1"/>
                    <p:nvPr/>
                  </p:nvSpPr>
                  <p:spPr>
                    <a:xfrm>
                      <a:off x="8724973" y="2247935"/>
                      <a:ext cx="1550681" cy="41665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defTabSz="932597">
                        <a:defRPr/>
                      </a:pPr>
                      <a14:m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1836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36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r>
                            <a:rPr lang="en-US" sz="1836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a14:m>
                      <a:r>
                        <a:rPr lang="en-US" sz="1836" ker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sz="1836" b="1" kern="0">
                          <a:solidFill>
                            <a:sysClr val="windowText" lastClr="000000"/>
                          </a:solidFill>
                        </a:rPr>
                        <a:t>W</a:t>
                      </a:r>
                      <a:r>
                        <a:rPr lang="en-US" sz="1836" ker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14:m>
                        <m:oMath xmlns:m="http://schemas.openxmlformats.org/officeDocument/2006/math">
                          <m:sSup>
                            <m:sSupPr>
                              <m:ctrlPr>
                                <a:rPr lang="en-US" sz="1836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1836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36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836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836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US" sz="1836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36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oMath>
                      </a14:m>
                      <a:endParaRPr lang="en-US" sz="1836" kern="0">
                        <a:solidFill>
                          <a:sysClr val="windowText" lastClr="000000"/>
                        </a:solidFill>
                        <a:latin typeface="Bradley Hand ITC" panose="03070402050302030203" pitchFamily="66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7" name="TextBox 6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724973" y="2247935"/>
                      <a:ext cx="1550681" cy="416653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t="-8571" b="-2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94" name="Arc 93"/>
              <p:cNvSpPr/>
              <p:nvPr/>
            </p:nvSpPr>
            <p:spPr>
              <a:xfrm flipH="1">
                <a:off x="7105658" y="1220650"/>
                <a:ext cx="3647937" cy="5838352"/>
              </a:xfrm>
              <a:prstGeom prst="arc">
                <a:avLst>
                  <a:gd name="adj1" fmla="val 14634426"/>
                  <a:gd name="adj2" fmla="val 1049561"/>
                </a:avLst>
              </a:prstGeom>
              <a:ln>
                <a:prstDash val="lgDash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103" name="Rectangle 102"/>
            <p:cNvSpPr/>
            <p:nvPr/>
          </p:nvSpPr>
          <p:spPr>
            <a:xfrm>
              <a:off x="9619787" y="1754960"/>
              <a:ext cx="902811" cy="3748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history</a:t>
              </a: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" name="Oval 3"/>
          <p:cNvSpPr/>
          <p:nvPr/>
        </p:nvSpPr>
        <p:spPr>
          <a:xfrm>
            <a:off x="4471457" y="2473984"/>
            <a:ext cx="600109" cy="406877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r>
              <a:rPr lang="en-US" sz="1836" kern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9683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21" grpId="0"/>
      <p:bldP spid="22" grpId="0"/>
      <p:bldP spid="56" grpId="0"/>
      <p:bldP spid="95" grpId="0"/>
      <p:bldP spid="10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2" y="2308600"/>
            <a:ext cx="7161783" cy="627864"/>
          </a:xfrm>
        </p:spPr>
        <p:txBody>
          <a:bodyPr/>
          <a:lstStyle/>
          <a:p>
            <a:pPr defTabSz="932563"/>
            <a:r>
              <a:rPr lang="en-US" sz="3200" dirty="0">
                <a:ln w="3175">
                  <a:noFill/>
                </a:ln>
                <a:latin typeface="+mj-lt"/>
                <a:ea typeface="+mn-ea"/>
                <a:cs typeface="Segoe UI" pitchFamily="34" charset="0"/>
              </a:rPr>
              <a:t>Text Classification: Hands-on</a:t>
            </a:r>
          </a:p>
        </p:txBody>
      </p:sp>
    </p:spTree>
    <p:extLst>
      <p:ext uri="{BB962C8B-B14F-4D97-AF65-F5344CB8AC3E}">
        <p14:creationId xmlns:p14="http://schemas.microsoft.com/office/powerpoint/2010/main" val="283091572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roup 228"/>
          <p:cNvGrpSpPr/>
          <p:nvPr/>
        </p:nvGrpSpPr>
        <p:grpSpPr>
          <a:xfrm>
            <a:off x="8930488" y="2174220"/>
            <a:ext cx="1287495" cy="3630958"/>
            <a:chOff x="5567443" y="2131782"/>
            <a:chExt cx="1262365" cy="3560086"/>
          </a:xfrm>
        </p:grpSpPr>
        <p:sp>
          <p:nvSpPr>
            <p:cNvPr id="230" name="Rectangle: Rounded Corners 229"/>
            <p:cNvSpPr/>
            <p:nvPr/>
          </p:nvSpPr>
          <p:spPr>
            <a:xfrm>
              <a:off x="5567443" y="3524479"/>
              <a:ext cx="961970" cy="5919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chemeClr val="tx1"/>
                  </a:solidFill>
                </a:rPr>
                <a:t>Rec</a:t>
              </a:r>
            </a:p>
          </p:txBody>
        </p:sp>
        <p:cxnSp>
          <p:nvCxnSpPr>
            <p:cNvPr id="231" name="Straight Arrow Connector 230"/>
            <p:cNvCxnSpPr>
              <a:endCxn id="230" idx="2"/>
            </p:cNvCxnSpPr>
            <p:nvPr/>
          </p:nvCxnSpPr>
          <p:spPr>
            <a:xfrm flipV="1">
              <a:off x="6048428" y="4116461"/>
              <a:ext cx="0" cy="12005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stCxn id="230" idx="0"/>
            </p:cNvCxnSpPr>
            <p:nvPr/>
          </p:nvCxnSpPr>
          <p:spPr>
            <a:xfrm flipV="1">
              <a:off x="6048428" y="2521313"/>
              <a:ext cx="0" cy="10031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TextBox 232"/>
            <p:cNvSpPr txBox="1"/>
            <p:nvPr/>
          </p:nvSpPr>
          <p:spPr>
            <a:xfrm>
              <a:off x="5617419" y="5317022"/>
              <a:ext cx="862737" cy="374846"/>
            </a:xfrm>
            <a:prstGeom prst="rect">
              <a:avLst/>
            </a:prstGeom>
            <a:solidFill>
              <a:srgbClr val="FFCCCC"/>
            </a:solidFill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flights</a:t>
              </a: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5895181" y="2131782"/>
              <a:ext cx="280846" cy="374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o</a:t>
              </a:r>
            </a:p>
          </p:txBody>
        </p:sp>
        <p:cxnSp>
          <p:nvCxnSpPr>
            <p:cNvPr id="235" name="Straight Arrow Connector 234"/>
            <p:cNvCxnSpPr>
              <a:stCxn id="230" idx="3"/>
              <a:endCxn id="237" idx="1"/>
            </p:cNvCxnSpPr>
            <p:nvPr/>
          </p:nvCxnSpPr>
          <p:spPr>
            <a:xfrm>
              <a:off x="6529413" y="3820470"/>
              <a:ext cx="30039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442380" y="346784"/>
            <a:ext cx="4977007" cy="606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3264" b="1" kern="0">
                <a:solidFill>
                  <a:sysClr val="windowText" lastClr="000000"/>
                </a:solidFill>
              </a:rPr>
              <a:t>Sequences (many to many)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6802" y="1147865"/>
            <a:ext cx="6060955" cy="382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1836" kern="0">
                <a:solidFill>
                  <a:sysClr val="windowText" lastClr="000000"/>
                </a:solidFill>
              </a:rPr>
              <a:t>Problem: Tagging entities in Air Traffic Controller (ATIS) data</a:t>
            </a:r>
          </a:p>
        </p:txBody>
      </p:sp>
      <p:sp>
        <p:nvSpPr>
          <p:cNvPr id="79" name="Arc 78"/>
          <p:cNvSpPr/>
          <p:nvPr/>
        </p:nvSpPr>
        <p:spPr>
          <a:xfrm>
            <a:off x="2224385" y="3362239"/>
            <a:ext cx="932603" cy="1050539"/>
          </a:xfrm>
          <a:prstGeom prst="arc">
            <a:avLst>
              <a:gd name="adj1" fmla="val 12821407"/>
              <a:gd name="adj2" fmla="val 8841732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995384" y="3734622"/>
            <a:ext cx="279781" cy="27978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219" name="Rectangle: Rounded Corners 218"/>
          <p:cNvSpPr/>
          <p:nvPr/>
        </p:nvSpPr>
        <p:spPr>
          <a:xfrm>
            <a:off x="1340276" y="3572272"/>
            <a:ext cx="981120" cy="6037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r>
              <a:rPr lang="en-US" sz="1836" kern="0">
                <a:solidFill>
                  <a:schemeClr val="tx1"/>
                </a:solidFill>
              </a:rPr>
              <a:t>Rec</a:t>
            </a:r>
          </a:p>
        </p:txBody>
      </p:sp>
      <p:cxnSp>
        <p:nvCxnSpPr>
          <p:cNvPr id="222" name="Straight Arrow Connector 221"/>
          <p:cNvCxnSpPr>
            <a:stCxn id="219" idx="0"/>
            <a:endCxn id="226" idx="2"/>
          </p:cNvCxnSpPr>
          <p:nvPr/>
        </p:nvCxnSpPr>
        <p:spPr>
          <a:xfrm flipV="1">
            <a:off x="1830836" y="2559200"/>
            <a:ext cx="5164" cy="1013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/>
          <p:cNvCxnSpPr>
            <a:endCxn id="219" idx="2"/>
          </p:cNvCxnSpPr>
          <p:nvPr/>
        </p:nvCxnSpPr>
        <p:spPr>
          <a:xfrm flipV="1">
            <a:off x="1830836" y="4176039"/>
            <a:ext cx="0" cy="1467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TextBox 224"/>
          <p:cNvSpPr txBox="1"/>
          <p:nvPr/>
        </p:nvSpPr>
        <p:spPr>
          <a:xfrm>
            <a:off x="1218243" y="5407184"/>
            <a:ext cx="1236323" cy="382308"/>
          </a:xfrm>
          <a:prstGeom prst="rect">
            <a:avLst/>
          </a:prstGeom>
          <a:solidFill>
            <a:srgbClr val="FFCCCC"/>
          </a:solidFill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Text token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1141591" y="2176891"/>
            <a:ext cx="1388817" cy="3823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 defTabSz="932597">
              <a:defRPr/>
            </a:pP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Class label</a:t>
            </a:r>
          </a:p>
        </p:txBody>
      </p:sp>
      <p:grpSp>
        <p:nvGrpSpPr>
          <p:cNvPr id="126" name="Group 125"/>
          <p:cNvGrpSpPr/>
          <p:nvPr/>
        </p:nvGrpSpPr>
        <p:grpSpPr>
          <a:xfrm>
            <a:off x="3780507" y="2143096"/>
            <a:ext cx="1287495" cy="3630958"/>
            <a:chOff x="517984" y="2101266"/>
            <a:chExt cx="1262365" cy="3560086"/>
          </a:xfrm>
        </p:grpSpPr>
        <p:sp>
          <p:nvSpPr>
            <p:cNvPr id="127" name="Rectangle: Rounded Corners 126"/>
            <p:cNvSpPr/>
            <p:nvPr/>
          </p:nvSpPr>
          <p:spPr>
            <a:xfrm>
              <a:off x="517984" y="3493963"/>
              <a:ext cx="961970" cy="5919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chemeClr val="tx1"/>
                  </a:solidFill>
                </a:rPr>
                <a:t>Rec</a:t>
              </a:r>
            </a:p>
          </p:txBody>
        </p:sp>
        <p:cxnSp>
          <p:nvCxnSpPr>
            <p:cNvPr id="128" name="Straight Arrow Connector 127"/>
            <p:cNvCxnSpPr>
              <a:endCxn id="127" idx="2"/>
            </p:cNvCxnSpPr>
            <p:nvPr/>
          </p:nvCxnSpPr>
          <p:spPr>
            <a:xfrm flipV="1">
              <a:off x="998969" y="4085945"/>
              <a:ext cx="0" cy="12005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27" idx="0"/>
            </p:cNvCxnSpPr>
            <p:nvPr/>
          </p:nvCxnSpPr>
          <p:spPr>
            <a:xfrm flipV="1">
              <a:off x="998969" y="2490797"/>
              <a:ext cx="0" cy="10031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/>
            <p:cNvSpPr txBox="1"/>
            <p:nvPr/>
          </p:nvSpPr>
          <p:spPr>
            <a:xfrm>
              <a:off x="657817" y="5286506"/>
              <a:ext cx="657552" cy="374846"/>
            </a:xfrm>
            <a:prstGeom prst="rect">
              <a:avLst/>
            </a:prstGeom>
            <a:solidFill>
              <a:srgbClr val="FFCCCC"/>
            </a:solidFill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show</a:t>
              </a: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845722" y="2101266"/>
              <a:ext cx="280846" cy="374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o</a:t>
              </a:r>
            </a:p>
          </p:txBody>
        </p:sp>
        <p:cxnSp>
          <p:nvCxnSpPr>
            <p:cNvPr id="132" name="Straight Arrow Connector 131"/>
            <p:cNvCxnSpPr>
              <a:stCxn id="127" idx="3"/>
              <a:endCxn id="134" idx="1"/>
            </p:cNvCxnSpPr>
            <p:nvPr/>
          </p:nvCxnSpPr>
          <p:spPr>
            <a:xfrm>
              <a:off x="1479954" y="3789954"/>
              <a:ext cx="30039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/>
          <p:cNvGrpSpPr/>
          <p:nvPr/>
        </p:nvGrpSpPr>
        <p:grpSpPr>
          <a:xfrm>
            <a:off x="5062943" y="2158659"/>
            <a:ext cx="1219973" cy="3614928"/>
            <a:chOff x="1775388" y="2116524"/>
            <a:chExt cx="1196161" cy="3544369"/>
          </a:xfrm>
        </p:grpSpPr>
        <p:sp>
          <p:nvSpPr>
            <p:cNvPr id="134" name="Rectangle: Rounded Corners 133"/>
            <p:cNvSpPr/>
            <p:nvPr/>
          </p:nvSpPr>
          <p:spPr>
            <a:xfrm>
              <a:off x="1780349" y="3493963"/>
              <a:ext cx="961970" cy="5919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chemeClr val="tx1"/>
                  </a:solidFill>
                </a:rPr>
                <a:t>Rec</a:t>
              </a:r>
            </a:p>
          </p:txBody>
        </p:sp>
        <p:cxnSp>
          <p:nvCxnSpPr>
            <p:cNvPr id="135" name="Straight Arrow Connector 134"/>
            <p:cNvCxnSpPr>
              <a:endCxn id="134" idx="2"/>
            </p:cNvCxnSpPr>
            <p:nvPr/>
          </p:nvCxnSpPr>
          <p:spPr>
            <a:xfrm flipV="1">
              <a:off x="2261334" y="4085945"/>
              <a:ext cx="0" cy="12005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>
              <a:stCxn id="134" idx="0"/>
            </p:cNvCxnSpPr>
            <p:nvPr/>
          </p:nvCxnSpPr>
          <p:spPr>
            <a:xfrm flipV="1">
              <a:off x="2261334" y="2474940"/>
              <a:ext cx="0" cy="10190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TextBox 136"/>
            <p:cNvSpPr txBox="1"/>
            <p:nvPr/>
          </p:nvSpPr>
          <p:spPr>
            <a:xfrm>
              <a:off x="1775388" y="5286047"/>
              <a:ext cx="1032655" cy="374846"/>
            </a:xfrm>
            <a:prstGeom prst="rect">
              <a:avLst/>
            </a:prstGeom>
            <a:solidFill>
              <a:srgbClr val="FFCCCC"/>
            </a:solidFill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kern="0" err="1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burbank</a:t>
              </a:r>
              <a:endPara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1775388" y="2116524"/>
              <a:ext cx="1196161" cy="374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kern="0" err="1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From_city</a:t>
              </a:r>
              <a:endPara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endParaRP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6355498" y="2158659"/>
            <a:ext cx="1287495" cy="3614928"/>
            <a:chOff x="3042714" y="2116524"/>
            <a:chExt cx="1262365" cy="3544369"/>
          </a:xfrm>
        </p:grpSpPr>
        <p:sp>
          <p:nvSpPr>
            <p:cNvPr id="141" name="Rectangle: Rounded Corners 140"/>
            <p:cNvSpPr/>
            <p:nvPr/>
          </p:nvSpPr>
          <p:spPr>
            <a:xfrm>
              <a:off x="3042714" y="3509221"/>
              <a:ext cx="961970" cy="5919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chemeClr val="tx1"/>
                  </a:solidFill>
                </a:rPr>
                <a:t>Rec</a:t>
              </a:r>
            </a:p>
          </p:txBody>
        </p:sp>
        <p:cxnSp>
          <p:nvCxnSpPr>
            <p:cNvPr id="142" name="Straight Arrow Connector 141"/>
            <p:cNvCxnSpPr>
              <a:endCxn id="141" idx="2"/>
            </p:cNvCxnSpPr>
            <p:nvPr/>
          </p:nvCxnSpPr>
          <p:spPr>
            <a:xfrm flipV="1">
              <a:off x="3523699" y="4101203"/>
              <a:ext cx="0" cy="12005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stCxn id="141" idx="0"/>
            </p:cNvCxnSpPr>
            <p:nvPr/>
          </p:nvCxnSpPr>
          <p:spPr>
            <a:xfrm flipV="1">
              <a:off x="3523699" y="2506055"/>
              <a:ext cx="0" cy="10031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/>
            <p:cNvSpPr txBox="1"/>
            <p:nvPr/>
          </p:nvSpPr>
          <p:spPr>
            <a:xfrm>
              <a:off x="3348944" y="5286047"/>
              <a:ext cx="362600" cy="374846"/>
            </a:xfrm>
            <a:prstGeom prst="rect">
              <a:avLst/>
            </a:prstGeom>
            <a:solidFill>
              <a:srgbClr val="FFCCCC"/>
            </a:solidFill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to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370452" y="2116524"/>
              <a:ext cx="280846" cy="374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o</a:t>
              </a:r>
            </a:p>
          </p:txBody>
        </p:sp>
        <p:cxnSp>
          <p:nvCxnSpPr>
            <p:cNvPr id="146" name="Straight Arrow Connector 145"/>
            <p:cNvCxnSpPr>
              <a:stCxn id="141" idx="3"/>
              <a:endCxn id="148" idx="1"/>
            </p:cNvCxnSpPr>
            <p:nvPr/>
          </p:nvCxnSpPr>
          <p:spPr>
            <a:xfrm>
              <a:off x="4004684" y="3805212"/>
              <a:ext cx="30039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7" name="Group 146"/>
          <p:cNvGrpSpPr/>
          <p:nvPr/>
        </p:nvGrpSpPr>
        <p:grpSpPr>
          <a:xfrm>
            <a:off x="7642993" y="2174220"/>
            <a:ext cx="1293882" cy="3605412"/>
            <a:chOff x="4305079" y="2131782"/>
            <a:chExt cx="1268627" cy="3535039"/>
          </a:xfrm>
        </p:grpSpPr>
        <p:sp>
          <p:nvSpPr>
            <p:cNvPr id="148" name="Rectangle: Rounded Corners 147"/>
            <p:cNvSpPr/>
            <p:nvPr/>
          </p:nvSpPr>
          <p:spPr>
            <a:xfrm>
              <a:off x="4305079" y="3509221"/>
              <a:ext cx="961970" cy="5919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chemeClr val="tx1"/>
                  </a:solidFill>
                </a:rPr>
                <a:t>Rec</a:t>
              </a:r>
            </a:p>
          </p:txBody>
        </p:sp>
        <p:cxnSp>
          <p:nvCxnSpPr>
            <p:cNvPr id="149" name="Straight Arrow Connector 148"/>
            <p:cNvCxnSpPr>
              <a:endCxn id="148" idx="2"/>
            </p:cNvCxnSpPr>
            <p:nvPr/>
          </p:nvCxnSpPr>
          <p:spPr>
            <a:xfrm flipV="1">
              <a:off x="4786064" y="4101203"/>
              <a:ext cx="0" cy="12005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48" idx="0"/>
            </p:cNvCxnSpPr>
            <p:nvPr/>
          </p:nvCxnSpPr>
          <p:spPr>
            <a:xfrm flipV="1">
              <a:off x="4786064" y="2490198"/>
              <a:ext cx="0" cy="10190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/>
            <p:cNvSpPr txBox="1"/>
            <p:nvPr/>
          </p:nvSpPr>
          <p:spPr>
            <a:xfrm>
              <a:off x="4384411" y="5291975"/>
              <a:ext cx="809837" cy="374846"/>
            </a:xfrm>
            <a:prstGeom prst="rect">
              <a:avLst/>
            </a:prstGeom>
            <a:solidFill>
              <a:srgbClr val="FFCCCC"/>
            </a:solidFill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kern="0" err="1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seattle</a:t>
              </a:r>
              <a:endPara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endParaRP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4363550" y="2131782"/>
              <a:ext cx="917239" cy="374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kern="0" err="1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To_city</a:t>
              </a:r>
              <a:endPara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endParaRPr>
            </a:p>
          </p:txBody>
        </p:sp>
        <p:cxnSp>
          <p:nvCxnSpPr>
            <p:cNvPr id="228" name="Straight Arrow Connector 227"/>
            <p:cNvCxnSpPr/>
            <p:nvPr/>
          </p:nvCxnSpPr>
          <p:spPr>
            <a:xfrm>
              <a:off x="5272430" y="3820470"/>
              <a:ext cx="3012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6" name="Group 235"/>
          <p:cNvGrpSpPr/>
          <p:nvPr/>
        </p:nvGrpSpPr>
        <p:grpSpPr>
          <a:xfrm>
            <a:off x="10212923" y="2189782"/>
            <a:ext cx="1108799" cy="3614928"/>
            <a:chOff x="6824847" y="2147040"/>
            <a:chExt cx="1087157" cy="3544369"/>
          </a:xfrm>
        </p:grpSpPr>
        <p:sp>
          <p:nvSpPr>
            <p:cNvPr id="237" name="Rectangle: Rounded Corners 236"/>
            <p:cNvSpPr/>
            <p:nvPr/>
          </p:nvSpPr>
          <p:spPr>
            <a:xfrm>
              <a:off x="6829808" y="3524479"/>
              <a:ext cx="961970" cy="5919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chemeClr val="tx1"/>
                  </a:solidFill>
                </a:rPr>
                <a:t>Rec</a:t>
              </a:r>
            </a:p>
          </p:txBody>
        </p:sp>
        <p:cxnSp>
          <p:nvCxnSpPr>
            <p:cNvPr id="238" name="Straight Arrow Connector 237"/>
            <p:cNvCxnSpPr>
              <a:endCxn id="237" idx="2"/>
            </p:cNvCxnSpPr>
            <p:nvPr/>
          </p:nvCxnSpPr>
          <p:spPr>
            <a:xfrm flipV="1">
              <a:off x="7310793" y="4116461"/>
              <a:ext cx="0" cy="12005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>
              <a:stCxn id="237" idx="0"/>
            </p:cNvCxnSpPr>
            <p:nvPr/>
          </p:nvCxnSpPr>
          <p:spPr>
            <a:xfrm flipV="1">
              <a:off x="7310793" y="2505456"/>
              <a:ext cx="0" cy="10190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TextBox 239"/>
            <p:cNvSpPr txBox="1"/>
            <p:nvPr/>
          </p:nvSpPr>
          <p:spPr>
            <a:xfrm>
              <a:off x="6824847" y="5316563"/>
              <a:ext cx="1087157" cy="374846"/>
            </a:xfrm>
            <a:prstGeom prst="rect">
              <a:avLst/>
            </a:prstGeom>
            <a:solidFill>
              <a:srgbClr val="FFCCCC"/>
            </a:solidFill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tomorrow</a:t>
              </a:r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6983424" y="2147040"/>
              <a:ext cx="615874" cy="374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Date</a:t>
              </a:r>
            </a:p>
          </p:txBody>
        </p:sp>
      </p:grpSp>
      <p:cxnSp>
        <p:nvCxnSpPr>
          <p:cNvPr id="242" name="Straight Arrow Connector 241"/>
          <p:cNvCxnSpPr/>
          <p:nvPr/>
        </p:nvCxnSpPr>
        <p:spPr>
          <a:xfrm>
            <a:off x="6061212" y="3876705"/>
            <a:ext cx="3063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30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2381" y="346784"/>
            <a:ext cx="1869034" cy="606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3264" b="1" kern="0">
                <a:solidFill>
                  <a:sysClr val="windowText" lastClr="000000"/>
                </a:solidFill>
              </a:rPr>
              <a:t>ATIS data</a:t>
            </a:r>
          </a:p>
        </p:txBody>
      </p:sp>
      <p:sp>
        <p:nvSpPr>
          <p:cNvPr id="4" name="Rectangle 3"/>
          <p:cNvSpPr/>
          <p:nvPr/>
        </p:nvSpPr>
        <p:spPr>
          <a:xfrm>
            <a:off x="535782" y="1201127"/>
            <a:ext cx="10961656" cy="4640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US" sz="2040" b="1" kern="0">
                <a:solidFill>
                  <a:sysClr val="windowText" lastClr="000000"/>
                </a:solidFill>
              </a:rPr>
              <a:t>Domain:</a:t>
            </a:r>
          </a:p>
          <a:p>
            <a:pPr marL="291436" indent="-291436" defTabSz="932597">
              <a:buFont typeface="Wingdings" panose="05000000000000000000" pitchFamily="2" charset="2"/>
              <a:buChar char="ü"/>
              <a:defRPr/>
            </a:pPr>
            <a:r>
              <a:rPr lang="en-US" sz="2040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ATIS contains human-computer queries from the domain of Air Travel Information Services.</a:t>
            </a:r>
          </a:p>
          <a:p>
            <a:pPr defTabSz="932597">
              <a:defRPr/>
            </a:pPr>
            <a:endParaRPr lang="en-US" sz="2040" kern="0">
              <a:solidFill>
                <a:sysClr val="windowText" lastClr="000000"/>
              </a:solidFill>
            </a:endParaRPr>
          </a:p>
          <a:p>
            <a:pPr defTabSz="932597">
              <a:defRPr/>
            </a:pPr>
            <a:r>
              <a:rPr lang="en-US" sz="2040" b="1" kern="0">
                <a:solidFill>
                  <a:sysClr val="windowText" lastClr="000000"/>
                </a:solidFill>
              </a:rPr>
              <a:t>Data summary:</a:t>
            </a:r>
          </a:p>
          <a:p>
            <a:pPr marL="291436" indent="-291436" defTabSz="932597">
              <a:buFont typeface="Wingdings" panose="05000000000000000000" pitchFamily="2" charset="2"/>
              <a:buChar char="ü"/>
              <a:defRPr/>
            </a:pPr>
            <a:r>
              <a:rPr lang="en-US" sz="2040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943 unique words a.k.a. : Vocabulary</a:t>
            </a:r>
          </a:p>
          <a:p>
            <a:pPr marL="291436" indent="-291436" defTabSz="932597">
              <a:buFont typeface="Wingdings" panose="05000000000000000000" pitchFamily="2" charset="2"/>
              <a:buChar char="ü"/>
              <a:defRPr/>
            </a:pPr>
            <a:r>
              <a:rPr lang="en-US" sz="2040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129 unique tags a.k.a.: Labels</a:t>
            </a:r>
          </a:p>
          <a:p>
            <a:pPr marL="291436" indent="-291436" defTabSz="932597">
              <a:buFont typeface="Wingdings" panose="05000000000000000000" pitchFamily="2" charset="2"/>
              <a:buChar char="ü"/>
              <a:defRPr/>
            </a:pPr>
            <a:r>
              <a:rPr lang="en-US" sz="2040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26 intent tags: not used in this tutorial</a:t>
            </a:r>
          </a:p>
          <a:p>
            <a:pPr marL="291436" indent="-291436" defTabSz="932597">
              <a:buFont typeface="Wingdings" panose="05000000000000000000" pitchFamily="2" charset="2"/>
              <a:buChar char="ü"/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  <a:p>
            <a:pPr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  <a:p>
            <a:pPr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  <a:p>
            <a:pPr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  <a:p>
            <a:pPr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  <a:p>
            <a:pPr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  <a:p>
            <a:pPr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  <a:p>
            <a:pPr marL="0" lvl="1"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923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008379" y="465189"/>
          <a:ext cx="10477461" cy="51304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9839">
                  <a:extLst>
                    <a:ext uri="{9D8B030D-6E8A-4147-A177-3AD203B41FA5}">
                      <a16:colId xmlns:a16="http://schemas.microsoft.com/office/drawing/2014/main" val="1483910381"/>
                    </a:ext>
                  </a:extLst>
                </a:gridCol>
                <a:gridCol w="2636254">
                  <a:extLst>
                    <a:ext uri="{9D8B030D-6E8A-4147-A177-3AD203B41FA5}">
                      <a16:colId xmlns:a16="http://schemas.microsoft.com/office/drawing/2014/main" val="1684419325"/>
                    </a:ext>
                  </a:extLst>
                </a:gridCol>
                <a:gridCol w="1785998">
                  <a:extLst>
                    <a:ext uri="{9D8B030D-6E8A-4147-A177-3AD203B41FA5}">
                      <a16:colId xmlns:a16="http://schemas.microsoft.com/office/drawing/2014/main" val="2524122407"/>
                    </a:ext>
                  </a:extLst>
                </a:gridCol>
                <a:gridCol w="2938482">
                  <a:extLst>
                    <a:ext uri="{9D8B030D-6E8A-4147-A177-3AD203B41FA5}">
                      <a16:colId xmlns:a16="http://schemas.microsoft.com/office/drawing/2014/main" val="1468317047"/>
                    </a:ext>
                  </a:extLst>
                </a:gridCol>
                <a:gridCol w="1906888">
                  <a:extLst>
                    <a:ext uri="{9D8B030D-6E8A-4147-A177-3AD203B41FA5}">
                      <a16:colId xmlns:a16="http://schemas.microsoft.com/office/drawing/2014/main" val="149334227"/>
                    </a:ext>
                  </a:extLst>
                </a:gridCol>
              </a:tblGrid>
              <a:tr h="5651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Sequence</a:t>
                      </a:r>
                      <a:r>
                        <a:rPr lang="en-US" sz="1800" b="1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Id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Input Word (sample)</a:t>
                      </a:r>
                      <a:r>
                        <a:rPr lang="en-US" sz="1800" b="1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Word Index</a:t>
                      </a:r>
                      <a:r>
                        <a:rPr lang="en-US" sz="1800" b="1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(in vocabulary) S0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Word</a:t>
                      </a:r>
                      <a:r>
                        <a:rPr lang="en-US" sz="1800" b="1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Label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Label Index (S2)</a:t>
                      </a:r>
                    </a:p>
                  </a:txBody>
                  <a:tcPr marL="5551" marR="5551" marT="5551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26005"/>
                  </a:ext>
                </a:extLst>
              </a:tr>
              <a:tr h="285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# BOS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178:1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# 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 128:1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744244"/>
                  </a:ext>
                </a:extLst>
              </a:tr>
              <a:tr h="285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# please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688:1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# 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 128:1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04513"/>
                  </a:ext>
                </a:extLst>
              </a:tr>
              <a:tr h="285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# give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449:1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# 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 128:1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952117"/>
                  </a:ext>
                </a:extLst>
              </a:tr>
              <a:tr h="285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# me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 581:1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# 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 128:1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079531"/>
                  </a:ext>
                </a:extLst>
              </a:tr>
              <a:tr h="285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# the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 827:1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# 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 128:1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965784"/>
                  </a:ext>
                </a:extLst>
              </a:tr>
              <a:tr h="285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# flights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 429:1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# 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 128:1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936130"/>
                  </a:ext>
                </a:extLst>
              </a:tr>
              <a:tr h="285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# from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 444:1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# 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 128:1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756304"/>
                  </a:ext>
                </a:extLst>
              </a:tr>
              <a:tr h="285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# </a:t>
                      </a:r>
                      <a:r>
                        <a:rPr lang="en-US" sz="1800" u="none" strike="noStrike" err="1">
                          <a:effectLst/>
                        </a:rPr>
                        <a:t>boston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 266:1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# B-</a:t>
                      </a:r>
                      <a:r>
                        <a:rPr lang="en-US" sz="1800" u="none" strike="noStrike" err="1">
                          <a:effectLst/>
                        </a:rPr>
                        <a:t>fromloc.city_name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 48:1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1881465"/>
                  </a:ext>
                </a:extLst>
              </a:tr>
              <a:tr h="285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# to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 851:1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# 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 128:1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654032"/>
                  </a:ext>
                </a:extLst>
              </a:tr>
              <a:tr h="285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# </a:t>
                      </a:r>
                      <a:r>
                        <a:rPr lang="en-US" sz="1800" u="none" strike="noStrike" err="1">
                          <a:effectLst/>
                        </a:rPr>
                        <a:t>pittsburgh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 682:1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# B-</a:t>
                      </a:r>
                      <a:r>
                        <a:rPr lang="en-US" sz="1800" u="none" strike="noStrike" err="1">
                          <a:effectLst/>
                        </a:rPr>
                        <a:t>toloc.city_name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 78:1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755711"/>
                  </a:ext>
                </a:extLst>
              </a:tr>
              <a:tr h="285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# on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 654:1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# 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 128:1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214943"/>
                  </a:ext>
                </a:extLst>
              </a:tr>
              <a:tr h="285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# </a:t>
                      </a:r>
                      <a:r>
                        <a:rPr lang="en-US" sz="1800" u="none" strike="noStrike" err="1">
                          <a:effectLst/>
                        </a:rPr>
                        <a:t>thursday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 845:1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# B-</a:t>
                      </a:r>
                      <a:r>
                        <a:rPr lang="en-US" sz="1800" u="none" strike="noStrike" err="1">
                          <a:effectLst/>
                        </a:rPr>
                        <a:t>depart_date.day_name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 26:1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688930"/>
                  </a:ext>
                </a:extLst>
              </a:tr>
              <a:tr h="285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# of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 646:1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# 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 128:1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954746"/>
                  </a:ext>
                </a:extLst>
              </a:tr>
              <a:tr h="285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# next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 621:1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# B-</a:t>
                      </a:r>
                      <a:r>
                        <a:rPr lang="en-US" sz="1800" u="none" strike="noStrike" err="1">
                          <a:effectLst/>
                        </a:rPr>
                        <a:t>depart_date.date_relative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 25:1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6413478"/>
                  </a:ext>
                </a:extLst>
              </a:tr>
              <a:tr h="285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# week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 910:1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# 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 128:1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208660"/>
                  </a:ext>
                </a:extLst>
              </a:tr>
              <a:tr h="2853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# EOS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 179:1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# 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 128:1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1" marR="5551" marT="5551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250238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851333" y="5753782"/>
            <a:ext cx="10913679" cy="939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US" sz="1836" b="1" kern="0">
                <a:solidFill>
                  <a:sysClr val="windowText" lastClr="000000"/>
                </a:solidFill>
              </a:rPr>
              <a:t>Sequence Id</a:t>
            </a:r>
            <a:r>
              <a:rPr lang="en-US" sz="1836" kern="0">
                <a:solidFill>
                  <a:sysClr val="windowText" lastClr="000000"/>
                </a:solidFill>
              </a:rPr>
              <a:t>: 	</a:t>
            </a: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19 indicates – this sentence is the 19</a:t>
            </a:r>
            <a:r>
              <a:rPr lang="en-US" sz="1836" kern="0" baseline="3000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th</a:t>
            </a: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 sentence in the data set</a:t>
            </a:r>
          </a:p>
          <a:p>
            <a:pPr defTabSz="932597">
              <a:defRPr/>
            </a:pPr>
            <a:r>
              <a:rPr lang="en-US" sz="1836" b="1" kern="0">
                <a:solidFill>
                  <a:sysClr val="windowText" lastClr="000000"/>
                </a:solidFill>
              </a:rPr>
              <a:t>Word Index</a:t>
            </a:r>
            <a:r>
              <a:rPr lang="en-US" sz="1836" kern="0">
                <a:solidFill>
                  <a:sysClr val="windowText" lastClr="000000"/>
                </a:solidFill>
              </a:rPr>
              <a:t>:	</a:t>
            </a: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###:1 indicates the position of the corresponding word in the vocabulary (total 943 words)</a:t>
            </a:r>
          </a:p>
          <a:p>
            <a:pPr defTabSz="932597">
              <a:defRPr/>
            </a:pPr>
            <a:r>
              <a:rPr lang="en-US" sz="1836" b="1" kern="0">
                <a:solidFill>
                  <a:sysClr val="windowText" lastClr="000000"/>
                </a:solidFill>
              </a:rPr>
              <a:t>Label Index</a:t>
            </a:r>
            <a:r>
              <a:rPr lang="en-US" sz="1836" kern="0">
                <a:solidFill>
                  <a:sysClr val="windowText" lastClr="000000"/>
                </a:solidFill>
              </a:rPr>
              <a:t>:	</a:t>
            </a: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###:1 indicates the position of the corresponding tag in tag index (total 129 tags)</a:t>
            </a:r>
          </a:p>
        </p:txBody>
      </p:sp>
    </p:spTree>
    <p:extLst>
      <p:ext uri="{BB962C8B-B14F-4D97-AF65-F5344CB8AC3E}">
        <p14:creationId xmlns:p14="http://schemas.microsoft.com/office/powerpoint/2010/main" val="41370327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2381" y="346784"/>
            <a:ext cx="8681724" cy="606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3264" b="1" kern="0">
                <a:solidFill>
                  <a:sysClr val="windowText" lastClr="000000"/>
                </a:solidFill>
              </a:rPr>
              <a:t>Sequence Tagging (Input / Label Pre-processing)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54" y="1067597"/>
            <a:ext cx="11265554" cy="549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14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Installation Details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5392245"/>
          </a:xfrm>
        </p:spPr>
        <p:txBody>
          <a:bodyPr/>
          <a:lstStyle/>
          <a:p>
            <a:r>
              <a:rPr lang="en-US" sz="2400" dirty="0"/>
              <a:t>Configure Anaconda Python </a:t>
            </a:r>
            <a:r>
              <a:rPr lang="en-US" sz="2400" dirty="0" err="1"/>
              <a:t>Env</a:t>
            </a:r>
            <a:r>
              <a:rPr lang="en-US" sz="2400" dirty="0"/>
              <a:t> (recommended 3.5)</a:t>
            </a:r>
          </a:p>
          <a:p>
            <a:endParaRPr lang="en-US" sz="2400" dirty="0"/>
          </a:p>
          <a:p>
            <a:r>
              <a:rPr lang="en-US" sz="2400" dirty="0"/>
              <a:t>For CPU Only: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Windows: </a:t>
            </a:r>
          </a:p>
          <a:p>
            <a:pPr lvl="4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&lt;URL wheel&gt;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Linux</a:t>
            </a:r>
          </a:p>
          <a:p>
            <a:pPr lvl="4"/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apt-get install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openmpi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-bin</a:t>
            </a:r>
          </a:p>
          <a:p>
            <a:pPr lvl="4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&lt;URL wheel&gt;</a:t>
            </a:r>
          </a:p>
          <a:p>
            <a:pPr lvl="4"/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4"/>
            <a:r>
              <a:rPr lang="en-US" sz="2400" dirty="0">
                <a:latin typeface="+mj-lt"/>
              </a:rPr>
              <a:t>For GPU:</a:t>
            </a:r>
          </a:p>
          <a:p>
            <a:pPr marL="342900" lvl="4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Install graphic drivers for the CUDA 8 compliant graphics card</a:t>
            </a:r>
          </a:p>
          <a:p>
            <a:pPr marL="342900" lvl="4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Pip install a GPU wheel file (similar to CPU only)</a:t>
            </a:r>
          </a:p>
          <a:p>
            <a:endParaRPr lang="en-US" sz="2400" dirty="0"/>
          </a:p>
          <a:p>
            <a:r>
              <a:rPr lang="en-US" sz="2400" dirty="0"/>
              <a:t>https://docs.microsoft.com/en-us/cognitive-toolkit/Setup-CNTK-on-your-machine</a:t>
            </a:r>
          </a:p>
        </p:txBody>
      </p:sp>
    </p:spTree>
    <p:extLst>
      <p:ext uri="{BB962C8B-B14F-4D97-AF65-F5344CB8AC3E}">
        <p14:creationId xmlns:p14="http://schemas.microsoft.com/office/powerpoint/2010/main" val="334862277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2380" y="346784"/>
            <a:ext cx="2179669" cy="606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3264" b="1" kern="0">
                <a:solidFill>
                  <a:sysClr val="windowText" lastClr="000000"/>
                </a:solidFill>
              </a:rPr>
              <a:t>Embedding</a:t>
            </a:r>
          </a:p>
        </p:txBody>
      </p:sp>
      <p:cxnSp>
        <p:nvCxnSpPr>
          <p:cNvPr id="131" name="Straight Arrow Connector 130"/>
          <p:cNvCxnSpPr>
            <a:stCxn id="144" idx="0"/>
            <a:endCxn id="126" idx="2"/>
          </p:cNvCxnSpPr>
          <p:nvPr/>
        </p:nvCxnSpPr>
        <p:spPr>
          <a:xfrm flipV="1">
            <a:off x="10551262" y="4495300"/>
            <a:ext cx="1311" cy="531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06" idx="0"/>
            <a:endCxn id="101" idx="2"/>
          </p:cNvCxnSpPr>
          <p:nvPr/>
        </p:nvCxnSpPr>
        <p:spPr>
          <a:xfrm flipH="1" flipV="1">
            <a:off x="10552572" y="2607697"/>
            <a:ext cx="10627" cy="3161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9945038" y="5769098"/>
            <a:ext cx="1236323" cy="382308"/>
          </a:xfrm>
          <a:prstGeom prst="rect">
            <a:avLst/>
          </a:prstGeom>
          <a:solidFill>
            <a:srgbClr val="FFCCCC"/>
          </a:solidFill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Text token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9858164" y="608549"/>
            <a:ext cx="2035784" cy="2235887"/>
            <a:chOff x="9664880" y="596671"/>
            <a:chExt cx="1996048" cy="2192245"/>
          </a:xfrm>
        </p:grpSpPr>
        <p:sp>
          <p:nvSpPr>
            <p:cNvPr id="99" name="Arc 98"/>
            <p:cNvSpPr/>
            <p:nvPr/>
          </p:nvSpPr>
          <p:spPr>
            <a:xfrm>
              <a:off x="10630658" y="1758882"/>
              <a:ext cx="914400" cy="1030034"/>
            </a:xfrm>
            <a:prstGeom prst="arc">
              <a:avLst>
                <a:gd name="adj1" fmla="val 12821407"/>
                <a:gd name="adj2" fmla="val 8841732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1386608" y="2123997"/>
              <a:ext cx="274320" cy="27432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Rectangle: Rounded Corners 100"/>
            <p:cNvSpPr/>
            <p:nvPr/>
          </p:nvSpPr>
          <p:spPr>
            <a:xfrm>
              <a:off x="9864749" y="1964816"/>
              <a:ext cx="961970" cy="5919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chemeClr val="tx1"/>
                  </a:solidFill>
                </a:rPr>
                <a:t>Rec</a:t>
              </a:r>
            </a:p>
          </p:txBody>
        </p:sp>
        <p:cxnSp>
          <p:nvCxnSpPr>
            <p:cNvPr id="102" name="Straight Arrow Connector 101"/>
            <p:cNvCxnSpPr>
              <a:stCxn id="101" idx="0"/>
              <a:endCxn id="107" idx="2"/>
            </p:cNvCxnSpPr>
            <p:nvPr/>
          </p:nvCxnSpPr>
          <p:spPr>
            <a:xfrm flipV="1">
              <a:off x="10345734" y="971517"/>
              <a:ext cx="1" cy="993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/>
            <p:cNvSpPr txBox="1"/>
            <p:nvPr/>
          </p:nvSpPr>
          <p:spPr>
            <a:xfrm>
              <a:off x="9664880" y="596671"/>
              <a:ext cx="1361709" cy="37484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Class label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77162" y="1139043"/>
                <a:ext cx="8920334" cy="57402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32597">
                  <a:defRPr/>
                </a:pPr>
                <a:r>
                  <a:rPr lang="en-US" sz="2448" b="1" kern="0">
                    <a:solidFill>
                      <a:sysClr val="windowText" lastClr="000000"/>
                    </a:solidFill>
                  </a:rPr>
                  <a:t>One-hot Encoding</a:t>
                </a:r>
              </a:p>
              <a:p>
                <a:pPr defTabSz="932597">
                  <a:defRPr/>
                </a:pPr>
                <a:r>
                  <a:rPr lang="en-US" sz="2448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	Numerical representation of text</a:t>
                </a:r>
                <a:endParaRPr lang="en-US" sz="1836" kern="0">
                  <a:solidFill>
                    <a:sysClr val="windowText" lastClr="000000"/>
                  </a:solidFill>
                </a:endParaRPr>
              </a:p>
              <a:p>
                <a:pPr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  <a:p>
                <a:pPr defTabSz="932597">
                  <a:defRPr/>
                </a:pPr>
                <a:r>
                  <a:rPr lang="en-US" sz="2448" b="1" kern="0">
                    <a:solidFill>
                      <a:sysClr val="windowText" lastClr="000000"/>
                    </a:solidFill>
                  </a:rPr>
                  <a:t>Word Embedding</a:t>
                </a:r>
              </a:p>
              <a:p>
                <a:pPr defTabSz="932597">
                  <a:defRPr/>
                </a:pPr>
                <a:r>
                  <a:rPr lang="en-US" sz="1836" kern="0">
                    <a:solidFill>
                      <a:sysClr val="windowText" lastClr="000000"/>
                    </a:solidFill>
                  </a:rPr>
                  <a:t>	</a:t>
                </a:r>
                <a:r>
                  <a:rPr lang="en-US" sz="2448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Technique to map words or phrases to vector of real numbers.</a:t>
                </a:r>
              </a:p>
              <a:p>
                <a:pPr defTabSz="932597">
                  <a:defRPr/>
                </a:pPr>
                <a:r>
                  <a:rPr lang="en-US" sz="2448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	Maps </a:t>
                </a:r>
                <a:r>
                  <a:rPr lang="en-US" sz="2448" b="1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one-hot encoded </a:t>
                </a:r>
                <a:r>
                  <a:rPr lang="en-US" sz="2448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vector to a lower dimensional space </a:t>
                </a:r>
              </a:p>
              <a:p>
                <a:pPr defTabSz="932597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Bradley Hand ITC" panose="03070402050302030203" pitchFamily="66" charset="0"/>
                </a:endParaRPr>
              </a:p>
              <a:p>
                <a:pPr defTabSz="932597">
                  <a:defRPr/>
                </a:pPr>
                <a:r>
                  <a:rPr lang="en-US" sz="2448" b="1" kern="0">
                    <a:solidFill>
                      <a:sysClr val="windowText" lastClr="000000"/>
                    </a:solidFill>
                  </a:rPr>
                  <a:t>Linear Embedding</a:t>
                </a:r>
              </a:p>
              <a:p>
                <a:pPr defTabSz="932597">
                  <a:defRPr/>
                </a:pPr>
                <a:r>
                  <a:rPr lang="en-US" sz="2448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	Multiply a matrix with one-hot encoded vector (</a:t>
                </a:r>
                <a:r>
                  <a:rPr lang="en-US" sz="2448" b="1" kern="0">
                    <a:solidFill>
                      <a:sysClr val="windowText" lastClr="000000"/>
                    </a:solidFill>
                  </a:rPr>
                  <a:t>W</a:t>
                </a:r>
                <a:r>
                  <a:rPr lang="en-US" sz="2448" b="1" i="1" kern="0" baseline="-2500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sz="2448" kern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48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48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48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sz="2448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48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)</a:t>
                </a:r>
              </a:p>
              <a:p>
                <a:pPr defTabSz="932597">
                  <a:defRPr/>
                </a:pPr>
                <a:r>
                  <a:rPr lang="en-US" sz="2448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48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48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48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sz="2448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48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 : vector of size 1 x 943</a:t>
                </a:r>
              </a:p>
              <a:p>
                <a:pPr defTabSz="932597">
                  <a:defRPr/>
                </a:pPr>
                <a:r>
                  <a:rPr lang="en-US" sz="2448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	</a:t>
                </a:r>
                <a:r>
                  <a:rPr lang="en-US" sz="2448" b="1" kern="0">
                    <a:solidFill>
                      <a:sysClr val="windowText" lastClr="000000"/>
                    </a:solidFill>
                  </a:rPr>
                  <a:t>W</a:t>
                </a:r>
                <a:r>
                  <a:rPr lang="en-US" sz="2448" b="1" i="1" kern="0" baseline="-2500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e </a:t>
                </a:r>
                <a:r>
                  <a:rPr lang="en-US" sz="2448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: matrix of size 150 x 943</a:t>
                </a:r>
              </a:p>
              <a:p>
                <a:pPr defTabSz="932597">
                  <a:defRPr/>
                </a:pPr>
                <a:endParaRPr lang="en-US" sz="2448" kern="0">
                  <a:solidFill>
                    <a:sysClr val="windowText" lastClr="000000"/>
                  </a:solidFill>
                  <a:latin typeface="Bradley Hand ITC" panose="03070402050302030203" pitchFamily="66" charset="0"/>
                </a:endParaRPr>
              </a:p>
              <a:p>
                <a:pPr defTabSz="932597">
                  <a:defRPr/>
                </a:pPr>
                <a:r>
                  <a:rPr lang="en-US" sz="2448" b="1" kern="0">
                    <a:solidFill>
                      <a:sysClr val="windowText" lastClr="000000"/>
                    </a:solidFill>
                  </a:rPr>
                  <a:t>Popular Embedding</a:t>
                </a:r>
              </a:p>
              <a:p>
                <a:pPr defTabSz="932597">
                  <a:defRPr/>
                </a:pPr>
                <a:r>
                  <a:rPr lang="en-US" sz="2448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	</a:t>
                </a:r>
                <a:r>
                  <a:rPr lang="en-US" sz="2448" kern="0" err="1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GloVe</a:t>
                </a:r>
                <a:r>
                  <a:rPr lang="en-US" sz="2448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 </a:t>
                </a:r>
                <a:r>
                  <a:rPr lang="en-US" sz="1836" kern="0">
                    <a:solidFill>
                      <a:schemeClr val="bg2">
                        <a:lumMod val="75000"/>
                      </a:schemeClr>
                    </a:solidFill>
                    <a:latin typeface="Bradley Hand ITC" panose="03070402050302030203" pitchFamily="66" charset="0"/>
                  </a:rPr>
                  <a:t>(https://en.wikipedia.org/wiki/GloVe_(machine_learning)</a:t>
                </a:r>
              </a:p>
              <a:p>
                <a:pPr defTabSz="932597">
                  <a:defRPr/>
                </a:pPr>
                <a:r>
                  <a:rPr lang="en-US" sz="2448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	Word2Vec  </a:t>
                </a:r>
                <a:r>
                  <a:rPr lang="en-US" sz="1836" kern="0">
                    <a:solidFill>
                      <a:schemeClr val="bg2">
                        <a:lumMod val="75000"/>
                      </a:schemeClr>
                    </a:solidFill>
                    <a:latin typeface="Bradley Hand ITC" panose="03070402050302030203" pitchFamily="66" charset="0"/>
                  </a:rPr>
                  <a:t>(https://en.wikipedia.org/wiki/Word2vec)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62" y="1139043"/>
                <a:ext cx="8920334" cy="5740289"/>
              </a:xfrm>
              <a:prstGeom prst="rect">
                <a:avLst/>
              </a:prstGeom>
              <a:blipFill>
                <a:blip r:embed="rId3"/>
                <a:stretch>
                  <a:fillRect l="-1093" t="-744" b="-8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 flipH="1">
            <a:off x="8984741" y="4969651"/>
            <a:ext cx="3136648" cy="452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grpSp>
        <p:nvGrpSpPr>
          <p:cNvPr id="170" name="Group 169"/>
          <p:cNvGrpSpPr/>
          <p:nvPr/>
        </p:nvGrpSpPr>
        <p:grpSpPr>
          <a:xfrm>
            <a:off x="9023745" y="4648023"/>
            <a:ext cx="3103138" cy="1101657"/>
            <a:chOff x="8850684" y="4332321"/>
            <a:chExt cx="3042568" cy="1080154"/>
          </a:xfrm>
        </p:grpSpPr>
        <p:grpSp>
          <p:nvGrpSpPr>
            <p:cNvPr id="171" name="Group 170"/>
            <p:cNvGrpSpPr/>
            <p:nvPr/>
          </p:nvGrpSpPr>
          <p:grpSpPr>
            <a:xfrm>
              <a:off x="8850684" y="4698733"/>
              <a:ext cx="2990101" cy="350355"/>
              <a:chOff x="5198632" y="4970986"/>
              <a:chExt cx="5651567" cy="673774"/>
            </a:xfrm>
          </p:grpSpPr>
          <p:sp>
            <p:nvSpPr>
              <p:cNvPr id="174" name="Rectangle 173"/>
              <p:cNvSpPr/>
              <p:nvPr/>
            </p:nvSpPr>
            <p:spPr>
              <a:xfrm>
                <a:off x="5287474" y="5094778"/>
                <a:ext cx="439560" cy="445715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r>
                  <a:rPr lang="en-US" sz="1224" kern="0">
                    <a:solidFill>
                      <a:sysClr val="windowText" lastClr="000000"/>
                    </a:solidFill>
                    <a:latin typeface="Arial Narrow" panose="020B0606020202030204" pitchFamily="34" charset="0"/>
                  </a:rPr>
                  <a:t>0</a:t>
                </a:r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5856628" y="5091614"/>
                <a:ext cx="439560" cy="445715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r>
                  <a:rPr lang="en-US" sz="1224" kern="0">
                    <a:solidFill>
                      <a:sysClr val="windowText" lastClr="000000"/>
                    </a:solidFill>
                    <a:latin typeface="Arial Narrow" panose="020B0606020202030204" pitchFamily="34" charset="0"/>
                  </a:rPr>
                  <a:t>0</a:t>
                </a:r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8075266" y="5083699"/>
                <a:ext cx="439560" cy="44571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r>
                  <a:rPr lang="en-US" sz="1224" b="1" kern="0">
                    <a:solidFill>
                      <a:sysClr val="windowText" lastClr="000000"/>
                    </a:solidFill>
                    <a:latin typeface="Arial Narrow" panose="020B0606020202030204" pitchFamily="34" charset="0"/>
                  </a:rPr>
                  <a:t>1</a:t>
                </a:r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10313280" y="5085142"/>
                <a:ext cx="439560" cy="445715"/>
              </a:xfrm>
              <a:prstGeom prst="rect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r>
                  <a:rPr lang="en-US" sz="1224" kern="0">
                    <a:solidFill>
                      <a:sysClr val="windowText" lastClr="000000"/>
                    </a:solidFill>
                    <a:latin typeface="Arial Narrow" panose="020B0606020202030204" pitchFamily="34" charset="0"/>
                  </a:rPr>
                  <a:t>0</a:t>
                </a:r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7001389" y="530408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7144264" y="530408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7282760" y="530408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9238869" y="530408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9381744" y="530408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9520240" y="5304083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84" name="Rounded Rectangle 25"/>
              <p:cNvSpPr/>
              <p:nvPr/>
            </p:nvSpPr>
            <p:spPr>
              <a:xfrm>
                <a:off x="5198632" y="4970986"/>
                <a:ext cx="5651567" cy="673774"/>
              </a:xfrm>
              <a:prstGeom prst="roundRect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Rectangle 171"/>
                <p:cNvSpPr/>
                <p:nvPr/>
              </p:nvSpPr>
              <p:spPr>
                <a:xfrm>
                  <a:off x="11371378" y="4332321"/>
                  <a:ext cx="521874" cy="4091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32597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36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836" i="1" ker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836" i="1" ker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p>
                            <m:r>
                              <a:rPr lang="en-US" sz="1836" i="1" ker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72" name="Rectangle 1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71378" y="4332321"/>
                  <a:ext cx="521874" cy="40915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3" name="Rectangle 172"/>
            <p:cNvSpPr/>
            <p:nvPr/>
          </p:nvSpPr>
          <p:spPr>
            <a:xfrm>
              <a:off x="10930708" y="5037629"/>
              <a:ext cx="933269" cy="3748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1 x 943</a:t>
              </a: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185" name="Straight Arrow Connector 184"/>
          <p:cNvCxnSpPr/>
          <p:nvPr/>
        </p:nvCxnSpPr>
        <p:spPr>
          <a:xfrm flipH="1" flipV="1">
            <a:off x="10548558" y="5384610"/>
            <a:ext cx="1311" cy="384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9598604" y="3344333"/>
            <a:ext cx="2465329" cy="1646423"/>
            <a:chOff x="9410385" y="3279055"/>
            <a:chExt cx="2417209" cy="1614287"/>
          </a:xfrm>
        </p:grpSpPr>
        <p:cxnSp>
          <p:nvCxnSpPr>
            <p:cNvPr id="186" name="Straight Arrow Connector 185"/>
            <p:cNvCxnSpPr>
              <a:endCxn id="126" idx="2"/>
            </p:cNvCxnSpPr>
            <p:nvPr/>
          </p:nvCxnSpPr>
          <p:spPr>
            <a:xfrm flipV="1">
              <a:off x="10343084" y="4407557"/>
              <a:ext cx="2650" cy="4857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9410385" y="3279055"/>
              <a:ext cx="2417209" cy="1128502"/>
              <a:chOff x="9410385" y="3279055"/>
              <a:chExt cx="2417209" cy="1128502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10926385" y="3660611"/>
                <a:ext cx="901209" cy="374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32597">
                  <a:defRPr/>
                </a:pPr>
                <a:r>
                  <a:rPr lang="en-US" sz="1836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1 x 150</a:t>
                </a: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5" name="Group 4"/>
              <p:cNvGrpSpPr/>
              <p:nvPr/>
            </p:nvGrpSpPr>
            <p:grpSpPr>
              <a:xfrm>
                <a:off x="9864749" y="3815575"/>
                <a:ext cx="961970" cy="591982"/>
                <a:chOff x="1966132" y="3139346"/>
                <a:chExt cx="961970" cy="591982"/>
              </a:xfrm>
            </p:grpSpPr>
            <p:sp>
              <p:nvSpPr>
                <p:cNvPr id="126" name="Rectangle: Rounded Corners 125"/>
                <p:cNvSpPr/>
                <p:nvPr/>
              </p:nvSpPr>
              <p:spPr>
                <a:xfrm>
                  <a:off x="1966132" y="3139346"/>
                  <a:ext cx="961970" cy="591982"/>
                </a:xfrm>
                <a:prstGeom prst="round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2255805" y="3281668"/>
                  <a:ext cx="372704" cy="330198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r>
                    <a:rPr lang="en-US" sz="1836" kern="0">
                      <a:solidFill>
                        <a:sysClr val="windowText" lastClr="000000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E</a:t>
                  </a:r>
                </a:p>
              </p:txBody>
            </p:sp>
          </p:grpSp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10385" y="3279055"/>
                <a:ext cx="1860777" cy="37559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6553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2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2380" y="346784"/>
            <a:ext cx="3333918" cy="606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3264" b="1" kern="0">
                <a:solidFill>
                  <a:sysClr val="windowText" lastClr="000000"/>
                </a:solidFill>
              </a:rPr>
              <a:t>Text classification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6802" y="1147865"/>
            <a:ext cx="6060955" cy="382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1836" kern="0">
                <a:solidFill>
                  <a:sysClr val="windowText" lastClr="000000"/>
                </a:solidFill>
              </a:rPr>
              <a:t>Problem: Tagging entities in Air Traffic Controller (ATIS) data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9353005" y="384850"/>
          <a:ext cx="2644962" cy="20802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4331">
                  <a:extLst>
                    <a:ext uri="{9D8B030D-6E8A-4147-A177-3AD203B41FA5}">
                      <a16:colId xmlns:a16="http://schemas.microsoft.com/office/drawing/2014/main" val="547090522"/>
                    </a:ext>
                  </a:extLst>
                </a:gridCol>
                <a:gridCol w="1840631">
                  <a:extLst>
                    <a:ext uri="{9D8B030D-6E8A-4147-A177-3AD203B41FA5}">
                      <a16:colId xmlns:a16="http://schemas.microsoft.com/office/drawing/2014/main" val="1650351188"/>
                    </a:ext>
                  </a:extLst>
                </a:gridCol>
              </a:tblGrid>
              <a:tr h="18911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radley Hand ITC" panose="03070402050302030203" pitchFamily="66" charset="0"/>
                        </a:rPr>
                        <a:t># BOS</a:t>
                      </a:r>
                    </a:p>
                  </a:txBody>
                  <a:tcPr marL="5551" marR="5551" marT="55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radley Hand ITC" panose="03070402050302030203" pitchFamily="66" charset="0"/>
                        </a:rPr>
                        <a:t># O</a:t>
                      </a:r>
                    </a:p>
                  </a:txBody>
                  <a:tcPr marL="5551" marR="5551" marT="5551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106041"/>
                  </a:ext>
                </a:extLst>
              </a:tr>
              <a:tr h="18911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Bradley Hand ITC" panose="03070402050302030203" pitchFamily="66" charset="0"/>
                        </a:rPr>
                        <a:t># from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5551" marR="5551" marT="55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Bradley Hand ITC" panose="03070402050302030203" pitchFamily="66" charset="0"/>
                        </a:rPr>
                        <a:t># 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5551" marR="5551" marT="5551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690122"/>
                  </a:ext>
                </a:extLst>
              </a:tr>
              <a:tr h="18911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Bradley Hand ITC" panose="03070402050302030203" pitchFamily="66" charset="0"/>
                        </a:rPr>
                        <a:t># </a:t>
                      </a:r>
                      <a:r>
                        <a:rPr lang="en-US" sz="1100" u="none" strike="noStrike" err="1">
                          <a:effectLst/>
                          <a:latin typeface="Bradley Hand ITC" panose="03070402050302030203" pitchFamily="66" charset="0"/>
                        </a:rPr>
                        <a:t>boston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5551" marR="5551" marT="55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Bradley Hand ITC" panose="03070402050302030203" pitchFamily="66" charset="0"/>
                        </a:rPr>
                        <a:t># B-</a:t>
                      </a:r>
                      <a:r>
                        <a:rPr lang="en-US" sz="1100" u="none" strike="noStrike" err="1">
                          <a:effectLst/>
                          <a:latin typeface="Bradley Hand ITC" panose="03070402050302030203" pitchFamily="66" charset="0"/>
                        </a:rPr>
                        <a:t>fromloc.city_name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5551" marR="5551" marT="5551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314420"/>
                  </a:ext>
                </a:extLst>
              </a:tr>
              <a:tr h="18911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Bradley Hand ITC" panose="03070402050302030203" pitchFamily="66" charset="0"/>
                        </a:rPr>
                        <a:t># to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5551" marR="5551" marT="55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Bradley Hand ITC" panose="03070402050302030203" pitchFamily="66" charset="0"/>
                        </a:rPr>
                        <a:t># 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5551" marR="5551" marT="5551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4810"/>
                  </a:ext>
                </a:extLst>
              </a:tr>
              <a:tr h="18911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Bradley Hand ITC" panose="03070402050302030203" pitchFamily="66" charset="0"/>
                        </a:rPr>
                        <a:t># </a:t>
                      </a:r>
                      <a:r>
                        <a:rPr lang="en-US" sz="1100" u="none" strike="noStrike" err="1">
                          <a:effectLst/>
                          <a:latin typeface="Bradley Hand ITC" panose="03070402050302030203" pitchFamily="66" charset="0"/>
                        </a:rPr>
                        <a:t>pittsburgh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5551" marR="5551" marT="55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Bradley Hand ITC" panose="03070402050302030203" pitchFamily="66" charset="0"/>
                        </a:rPr>
                        <a:t># B-</a:t>
                      </a:r>
                      <a:r>
                        <a:rPr lang="en-US" sz="1100" u="none" strike="noStrike" err="1">
                          <a:effectLst/>
                          <a:latin typeface="Bradley Hand ITC" panose="03070402050302030203" pitchFamily="66" charset="0"/>
                        </a:rPr>
                        <a:t>toloc.city_name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5551" marR="5551" marT="5551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28796"/>
                  </a:ext>
                </a:extLst>
              </a:tr>
              <a:tr h="18911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Bradley Hand ITC" panose="03070402050302030203" pitchFamily="66" charset="0"/>
                        </a:rPr>
                        <a:t># 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5551" marR="5551" marT="55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Bradley Hand ITC" panose="03070402050302030203" pitchFamily="66" charset="0"/>
                        </a:rPr>
                        <a:t># 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5551" marR="5551" marT="5551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301970"/>
                  </a:ext>
                </a:extLst>
              </a:tr>
              <a:tr h="18911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Bradley Hand ITC" panose="03070402050302030203" pitchFamily="66" charset="0"/>
                        </a:rPr>
                        <a:t># </a:t>
                      </a:r>
                      <a:r>
                        <a:rPr lang="en-US" sz="1100" u="none" strike="noStrike" err="1">
                          <a:effectLst/>
                          <a:latin typeface="Bradley Hand ITC" panose="03070402050302030203" pitchFamily="66" charset="0"/>
                        </a:rPr>
                        <a:t>thursday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5551" marR="5551" marT="55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Bradley Hand ITC" panose="03070402050302030203" pitchFamily="66" charset="0"/>
                        </a:rPr>
                        <a:t># B-</a:t>
                      </a:r>
                      <a:r>
                        <a:rPr lang="en-US" sz="1100" u="none" strike="noStrike" err="1">
                          <a:effectLst/>
                          <a:latin typeface="Bradley Hand ITC" panose="03070402050302030203" pitchFamily="66" charset="0"/>
                        </a:rPr>
                        <a:t>depart_date.day_name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5551" marR="5551" marT="5551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208130"/>
                  </a:ext>
                </a:extLst>
              </a:tr>
              <a:tr h="18911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Bradley Hand ITC" panose="03070402050302030203" pitchFamily="66" charset="0"/>
                        </a:rPr>
                        <a:t># of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5551" marR="5551" marT="55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Bradley Hand ITC" panose="03070402050302030203" pitchFamily="66" charset="0"/>
                        </a:rPr>
                        <a:t># 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5551" marR="5551" marT="5551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6403444"/>
                  </a:ext>
                </a:extLst>
              </a:tr>
              <a:tr h="18911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Bradley Hand ITC" panose="03070402050302030203" pitchFamily="66" charset="0"/>
                        </a:rPr>
                        <a:t># next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5551" marR="5551" marT="55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Bradley Hand ITC" panose="03070402050302030203" pitchFamily="66" charset="0"/>
                        </a:rPr>
                        <a:t># B-</a:t>
                      </a:r>
                      <a:r>
                        <a:rPr lang="en-US" sz="1100" u="none" strike="noStrike" err="1">
                          <a:effectLst/>
                          <a:latin typeface="Bradley Hand ITC" panose="03070402050302030203" pitchFamily="66" charset="0"/>
                        </a:rPr>
                        <a:t>depart_date.date_relative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5551" marR="5551" marT="5551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223528"/>
                  </a:ext>
                </a:extLst>
              </a:tr>
              <a:tr h="18911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Bradley Hand ITC" panose="03070402050302030203" pitchFamily="66" charset="0"/>
                        </a:rPr>
                        <a:t># week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5551" marR="5551" marT="55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Bradley Hand ITC" panose="03070402050302030203" pitchFamily="66" charset="0"/>
                        </a:rPr>
                        <a:t># 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5551" marR="5551" marT="5551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423948"/>
                  </a:ext>
                </a:extLst>
              </a:tr>
              <a:tr h="18911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Bradley Hand ITC" panose="03070402050302030203" pitchFamily="66" charset="0"/>
                        </a:rPr>
                        <a:t># EOS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5551" marR="5551" marT="55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Bradley Hand ITC" panose="03070402050302030203" pitchFamily="66" charset="0"/>
                        </a:rPr>
                        <a:t># 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5551" marR="5551" marT="5551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61249"/>
                  </a:ext>
                </a:extLst>
              </a:tr>
            </a:tbl>
          </a:graphicData>
        </a:graphic>
      </p:graphicFrame>
      <p:grpSp>
        <p:nvGrpSpPr>
          <p:cNvPr id="52" name="Group 51"/>
          <p:cNvGrpSpPr/>
          <p:nvPr/>
        </p:nvGrpSpPr>
        <p:grpSpPr>
          <a:xfrm>
            <a:off x="486802" y="2465747"/>
            <a:ext cx="878317" cy="4053172"/>
            <a:chOff x="4820814" y="1927761"/>
            <a:chExt cx="861173" cy="3974059"/>
          </a:xfrm>
        </p:grpSpPr>
        <p:sp>
          <p:nvSpPr>
            <p:cNvPr id="51" name="Rectangle: Rounded Corners 50"/>
            <p:cNvSpPr/>
            <p:nvPr/>
          </p:nvSpPr>
          <p:spPr>
            <a:xfrm>
              <a:off x="4838018" y="4528752"/>
              <a:ext cx="609600" cy="5639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chemeClr val="tx1"/>
                </a:solidFill>
              </a:endParaRPr>
            </a:p>
          </p:txBody>
        </p:sp>
        <p:sp>
          <p:nvSpPr>
            <p:cNvPr id="50" name="Rectangle: Rounded Corners 49"/>
            <p:cNvSpPr/>
            <p:nvPr/>
          </p:nvSpPr>
          <p:spPr>
            <a:xfrm>
              <a:off x="4846377" y="3530530"/>
              <a:ext cx="609600" cy="5639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chemeClr val="tx1"/>
                </a:solidFill>
              </a:endParaRPr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4847771" y="2601433"/>
              <a:ext cx="609600" cy="5639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5151781" y="4109423"/>
              <a:ext cx="0" cy="4014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endCxn id="10" idx="2"/>
            </p:cNvCxnSpPr>
            <p:nvPr/>
          </p:nvCxnSpPr>
          <p:spPr>
            <a:xfrm flipV="1">
              <a:off x="5151781" y="3165415"/>
              <a:ext cx="790" cy="3520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5151781" y="5102891"/>
              <a:ext cx="0" cy="4450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0" idx="0"/>
            </p:cNvCxnSpPr>
            <p:nvPr/>
          </p:nvCxnSpPr>
          <p:spPr>
            <a:xfrm flipH="1" flipV="1">
              <a:off x="5151783" y="2201125"/>
              <a:ext cx="788" cy="4003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820814" y="5526974"/>
              <a:ext cx="673582" cy="374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BOS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54534" y="1927761"/>
              <a:ext cx="426720" cy="3120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428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#O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4966219" y="2718325"/>
              <a:ext cx="372704" cy="33019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4964825" y="3647422"/>
              <a:ext cx="372704" cy="33019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L</a:t>
              </a:r>
            </a:p>
          </p:txBody>
        </p:sp>
        <p:sp>
          <p:nvSpPr>
            <p:cNvPr id="19" name="Oval 18"/>
            <p:cNvSpPr/>
            <p:nvPr/>
          </p:nvSpPr>
          <p:spPr>
            <a:xfrm>
              <a:off x="4956466" y="4645644"/>
              <a:ext cx="372704" cy="33019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E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5460598" y="3812521"/>
              <a:ext cx="221389" cy="9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>
            <a:off x="1342472" y="2469447"/>
            <a:ext cx="881742" cy="4049471"/>
            <a:chOff x="5166297" y="1905990"/>
            <a:chExt cx="864531" cy="3970430"/>
          </a:xfrm>
        </p:grpSpPr>
        <p:sp>
          <p:nvSpPr>
            <p:cNvPr id="55" name="Rectangle: Rounded Corners 54"/>
            <p:cNvSpPr/>
            <p:nvPr/>
          </p:nvSpPr>
          <p:spPr>
            <a:xfrm>
              <a:off x="5183501" y="4503352"/>
              <a:ext cx="609600" cy="5639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chemeClr val="tx1"/>
                </a:solidFill>
              </a:endParaRPr>
            </a:p>
          </p:txBody>
        </p:sp>
        <p:sp>
          <p:nvSpPr>
            <p:cNvPr id="56" name="Rectangle: Rounded Corners 55"/>
            <p:cNvSpPr/>
            <p:nvPr/>
          </p:nvSpPr>
          <p:spPr>
            <a:xfrm>
              <a:off x="5191860" y="3505130"/>
              <a:ext cx="609600" cy="5639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chemeClr val="tx1"/>
                </a:solidFill>
              </a:endParaRPr>
            </a:p>
          </p:txBody>
        </p:sp>
        <p:sp>
          <p:nvSpPr>
            <p:cNvPr id="57" name="Rectangle: Rounded Corners 56"/>
            <p:cNvSpPr/>
            <p:nvPr/>
          </p:nvSpPr>
          <p:spPr>
            <a:xfrm>
              <a:off x="5193254" y="2576033"/>
              <a:ext cx="609600" cy="5639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chemeClr val="tx1"/>
                </a:solidFill>
              </a:endParaRPr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 flipV="1">
              <a:off x="5497264" y="4084023"/>
              <a:ext cx="0" cy="4014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endCxn id="57" idx="2"/>
            </p:cNvCxnSpPr>
            <p:nvPr/>
          </p:nvCxnSpPr>
          <p:spPr>
            <a:xfrm flipV="1">
              <a:off x="5497264" y="3140015"/>
              <a:ext cx="790" cy="3520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V="1">
              <a:off x="5497264" y="5077491"/>
              <a:ext cx="0" cy="4450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57" idx="0"/>
            </p:cNvCxnSpPr>
            <p:nvPr/>
          </p:nvCxnSpPr>
          <p:spPr>
            <a:xfrm flipH="1" flipV="1">
              <a:off x="5497266" y="2175725"/>
              <a:ext cx="788" cy="4003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5166297" y="5501574"/>
              <a:ext cx="663964" cy="374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from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285504" y="1905990"/>
              <a:ext cx="426720" cy="3120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428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#O</a:t>
              </a:r>
            </a:p>
          </p:txBody>
        </p:sp>
        <p:sp>
          <p:nvSpPr>
            <p:cNvPr id="64" name="Oval 63"/>
            <p:cNvSpPr/>
            <p:nvPr/>
          </p:nvSpPr>
          <p:spPr>
            <a:xfrm>
              <a:off x="5311702" y="2692925"/>
              <a:ext cx="372704" cy="33019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</a:t>
              </a:r>
            </a:p>
          </p:txBody>
        </p:sp>
        <p:sp>
          <p:nvSpPr>
            <p:cNvPr id="65" name="Oval 64"/>
            <p:cNvSpPr/>
            <p:nvPr/>
          </p:nvSpPr>
          <p:spPr>
            <a:xfrm>
              <a:off x="5310308" y="3622022"/>
              <a:ext cx="372704" cy="33019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L</a:t>
              </a:r>
            </a:p>
          </p:txBody>
        </p:sp>
        <p:sp>
          <p:nvSpPr>
            <p:cNvPr id="66" name="Oval 65"/>
            <p:cNvSpPr/>
            <p:nvPr/>
          </p:nvSpPr>
          <p:spPr>
            <a:xfrm>
              <a:off x="5301949" y="4620244"/>
              <a:ext cx="372704" cy="33019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E</a:t>
              </a:r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 flipV="1">
              <a:off x="5806081" y="3787121"/>
              <a:ext cx="224747" cy="9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>
            <a:off x="2025262" y="2249918"/>
            <a:ext cx="1062416" cy="4273374"/>
            <a:chOff x="4989149" y="1690745"/>
            <a:chExt cx="1041679" cy="4189963"/>
          </a:xfrm>
        </p:grpSpPr>
        <p:sp>
          <p:nvSpPr>
            <p:cNvPr id="87" name="Rectangle: Rounded Corners 86"/>
            <p:cNvSpPr/>
            <p:nvPr/>
          </p:nvSpPr>
          <p:spPr>
            <a:xfrm>
              <a:off x="5183501" y="4503352"/>
              <a:ext cx="609600" cy="5639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chemeClr val="tx1"/>
                </a:solidFill>
              </a:endParaRPr>
            </a:p>
          </p:txBody>
        </p:sp>
        <p:sp>
          <p:nvSpPr>
            <p:cNvPr id="88" name="Rectangle: Rounded Corners 87"/>
            <p:cNvSpPr/>
            <p:nvPr/>
          </p:nvSpPr>
          <p:spPr>
            <a:xfrm>
              <a:off x="5191860" y="3505130"/>
              <a:ext cx="609600" cy="5639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chemeClr val="tx1"/>
                </a:solidFill>
              </a:endParaRPr>
            </a:p>
          </p:txBody>
        </p:sp>
        <p:sp>
          <p:nvSpPr>
            <p:cNvPr id="89" name="Rectangle: Rounded Corners 88"/>
            <p:cNvSpPr/>
            <p:nvPr/>
          </p:nvSpPr>
          <p:spPr>
            <a:xfrm>
              <a:off x="5193254" y="2576033"/>
              <a:ext cx="609600" cy="5639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chemeClr val="tx1"/>
                </a:solidFill>
              </a:endParaRPr>
            </a:p>
          </p:txBody>
        </p:sp>
        <p:cxnSp>
          <p:nvCxnSpPr>
            <p:cNvPr id="90" name="Straight Arrow Connector 89"/>
            <p:cNvCxnSpPr/>
            <p:nvPr/>
          </p:nvCxnSpPr>
          <p:spPr>
            <a:xfrm flipV="1">
              <a:off x="5497264" y="4084023"/>
              <a:ext cx="0" cy="4014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endCxn id="89" idx="2"/>
            </p:cNvCxnSpPr>
            <p:nvPr/>
          </p:nvCxnSpPr>
          <p:spPr>
            <a:xfrm flipV="1">
              <a:off x="5497264" y="3140015"/>
              <a:ext cx="790" cy="3520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 flipV="1">
              <a:off x="5497264" y="5077491"/>
              <a:ext cx="0" cy="4450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89" idx="0"/>
            </p:cNvCxnSpPr>
            <p:nvPr/>
          </p:nvCxnSpPr>
          <p:spPr>
            <a:xfrm flipH="1" flipV="1">
              <a:off x="5497266" y="2175725"/>
              <a:ext cx="788" cy="4003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5130691" y="5505862"/>
              <a:ext cx="817853" cy="374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kern="0" err="1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boston</a:t>
              </a:r>
              <a:endPara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989149" y="1690745"/>
              <a:ext cx="1034257" cy="5318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428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B-</a:t>
              </a:r>
              <a:r>
                <a:rPr lang="en-US" sz="1428" kern="0" err="1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fromloc</a:t>
              </a:r>
              <a:r>
                <a:rPr lang="en-US" sz="1428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.</a:t>
              </a:r>
            </a:p>
            <a:p>
              <a:pPr defTabSz="932597">
                <a:defRPr/>
              </a:pPr>
              <a:r>
                <a:rPr lang="en-US" sz="1428" kern="0" err="1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City_name</a:t>
              </a:r>
              <a:endParaRPr lang="en-US" sz="1428" kern="0">
                <a:solidFill>
                  <a:sysClr val="windowText" lastClr="000000"/>
                </a:solidFill>
                <a:latin typeface="Bradley Hand ITC" panose="03070402050302030203" pitchFamily="66" charset="0"/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5311702" y="2692925"/>
              <a:ext cx="372704" cy="33019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</a:t>
              </a:r>
            </a:p>
          </p:txBody>
        </p:sp>
        <p:sp>
          <p:nvSpPr>
            <p:cNvPr id="97" name="Oval 96"/>
            <p:cNvSpPr/>
            <p:nvPr/>
          </p:nvSpPr>
          <p:spPr>
            <a:xfrm>
              <a:off x="5310308" y="3622022"/>
              <a:ext cx="372704" cy="33019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L</a:t>
              </a:r>
            </a:p>
          </p:txBody>
        </p:sp>
        <p:sp>
          <p:nvSpPr>
            <p:cNvPr id="98" name="Oval 97"/>
            <p:cNvSpPr/>
            <p:nvPr/>
          </p:nvSpPr>
          <p:spPr>
            <a:xfrm>
              <a:off x="5301949" y="4620244"/>
              <a:ext cx="372704" cy="33019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E</a:t>
              </a:r>
            </a:p>
          </p:txBody>
        </p:sp>
        <p:cxnSp>
          <p:nvCxnSpPr>
            <p:cNvPr id="99" name="Straight Arrow Connector 98"/>
            <p:cNvCxnSpPr/>
            <p:nvPr/>
          </p:nvCxnSpPr>
          <p:spPr>
            <a:xfrm flipV="1">
              <a:off x="5806081" y="3787121"/>
              <a:ext cx="224747" cy="9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3072660" y="2469447"/>
            <a:ext cx="864195" cy="4049471"/>
            <a:chOff x="5183501" y="1905990"/>
            <a:chExt cx="847327" cy="3970430"/>
          </a:xfrm>
        </p:grpSpPr>
        <p:sp>
          <p:nvSpPr>
            <p:cNvPr id="101" name="Rectangle: Rounded Corners 100"/>
            <p:cNvSpPr/>
            <p:nvPr/>
          </p:nvSpPr>
          <p:spPr>
            <a:xfrm>
              <a:off x="5183501" y="4503352"/>
              <a:ext cx="609600" cy="5639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chemeClr val="tx1"/>
                </a:solidFill>
              </a:endParaRPr>
            </a:p>
          </p:txBody>
        </p:sp>
        <p:sp>
          <p:nvSpPr>
            <p:cNvPr id="102" name="Rectangle: Rounded Corners 101"/>
            <p:cNvSpPr/>
            <p:nvPr/>
          </p:nvSpPr>
          <p:spPr>
            <a:xfrm>
              <a:off x="5191860" y="3505130"/>
              <a:ext cx="609600" cy="5639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chemeClr val="tx1"/>
                </a:solidFill>
              </a:endParaRPr>
            </a:p>
          </p:txBody>
        </p:sp>
        <p:sp>
          <p:nvSpPr>
            <p:cNvPr id="103" name="Rectangle: Rounded Corners 102"/>
            <p:cNvSpPr/>
            <p:nvPr/>
          </p:nvSpPr>
          <p:spPr>
            <a:xfrm>
              <a:off x="5193254" y="2576033"/>
              <a:ext cx="609600" cy="5639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chemeClr val="tx1"/>
                </a:solidFill>
              </a:endParaRPr>
            </a:p>
          </p:txBody>
        </p:sp>
        <p:cxnSp>
          <p:nvCxnSpPr>
            <p:cNvPr id="104" name="Straight Arrow Connector 103"/>
            <p:cNvCxnSpPr/>
            <p:nvPr/>
          </p:nvCxnSpPr>
          <p:spPr>
            <a:xfrm flipV="1">
              <a:off x="5497264" y="4084023"/>
              <a:ext cx="0" cy="4014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endCxn id="103" idx="2"/>
            </p:cNvCxnSpPr>
            <p:nvPr/>
          </p:nvCxnSpPr>
          <p:spPr>
            <a:xfrm flipV="1">
              <a:off x="5497264" y="3140015"/>
              <a:ext cx="790" cy="3520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 flipV="1">
              <a:off x="5497264" y="5077491"/>
              <a:ext cx="0" cy="4450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103" idx="0"/>
            </p:cNvCxnSpPr>
            <p:nvPr/>
          </p:nvCxnSpPr>
          <p:spPr>
            <a:xfrm flipH="1" flipV="1">
              <a:off x="5497266" y="2175725"/>
              <a:ext cx="788" cy="4003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/>
            <p:cNvSpPr txBox="1"/>
            <p:nvPr/>
          </p:nvSpPr>
          <p:spPr>
            <a:xfrm>
              <a:off x="5318694" y="5501574"/>
              <a:ext cx="362600" cy="374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to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5285504" y="1905990"/>
              <a:ext cx="426720" cy="3120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428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#O</a:t>
              </a:r>
            </a:p>
          </p:txBody>
        </p:sp>
        <p:sp>
          <p:nvSpPr>
            <p:cNvPr id="110" name="Oval 109"/>
            <p:cNvSpPr/>
            <p:nvPr/>
          </p:nvSpPr>
          <p:spPr>
            <a:xfrm>
              <a:off x="5311702" y="2692925"/>
              <a:ext cx="372704" cy="33019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</a:t>
              </a:r>
            </a:p>
          </p:txBody>
        </p:sp>
        <p:sp>
          <p:nvSpPr>
            <p:cNvPr id="111" name="Oval 110"/>
            <p:cNvSpPr/>
            <p:nvPr/>
          </p:nvSpPr>
          <p:spPr>
            <a:xfrm>
              <a:off x="5310308" y="3622022"/>
              <a:ext cx="372704" cy="33019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L</a:t>
              </a:r>
            </a:p>
          </p:txBody>
        </p:sp>
        <p:sp>
          <p:nvSpPr>
            <p:cNvPr id="112" name="Oval 111"/>
            <p:cNvSpPr/>
            <p:nvPr/>
          </p:nvSpPr>
          <p:spPr>
            <a:xfrm>
              <a:off x="5301949" y="4620244"/>
              <a:ext cx="372704" cy="33019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E</a:t>
              </a:r>
            </a:p>
          </p:txBody>
        </p:sp>
        <p:cxnSp>
          <p:nvCxnSpPr>
            <p:cNvPr id="113" name="Straight Arrow Connector 112"/>
            <p:cNvCxnSpPr/>
            <p:nvPr/>
          </p:nvCxnSpPr>
          <p:spPr>
            <a:xfrm flipV="1">
              <a:off x="5806081" y="3787121"/>
              <a:ext cx="224747" cy="9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/>
          <p:cNvGrpSpPr/>
          <p:nvPr/>
        </p:nvGrpSpPr>
        <p:grpSpPr>
          <a:xfrm>
            <a:off x="3641708" y="2249918"/>
            <a:ext cx="1241227" cy="4273374"/>
            <a:chOff x="4894833" y="1690745"/>
            <a:chExt cx="1217000" cy="4189963"/>
          </a:xfrm>
        </p:grpSpPr>
        <p:sp>
          <p:nvSpPr>
            <p:cNvPr id="115" name="Rectangle: Rounded Corners 114"/>
            <p:cNvSpPr/>
            <p:nvPr/>
          </p:nvSpPr>
          <p:spPr>
            <a:xfrm>
              <a:off x="5183501" y="4503352"/>
              <a:ext cx="609600" cy="5639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chemeClr val="tx1"/>
                </a:solidFill>
              </a:endParaRPr>
            </a:p>
          </p:txBody>
        </p:sp>
        <p:sp>
          <p:nvSpPr>
            <p:cNvPr id="116" name="Rectangle: Rounded Corners 115"/>
            <p:cNvSpPr/>
            <p:nvPr/>
          </p:nvSpPr>
          <p:spPr>
            <a:xfrm>
              <a:off x="5191860" y="3505130"/>
              <a:ext cx="609600" cy="5639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chemeClr val="tx1"/>
                </a:solidFill>
              </a:endParaRPr>
            </a:p>
          </p:txBody>
        </p:sp>
        <p:sp>
          <p:nvSpPr>
            <p:cNvPr id="117" name="Rectangle: Rounded Corners 116"/>
            <p:cNvSpPr/>
            <p:nvPr/>
          </p:nvSpPr>
          <p:spPr>
            <a:xfrm>
              <a:off x="5193254" y="2576033"/>
              <a:ext cx="609600" cy="5639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chemeClr val="tx1"/>
                </a:solidFill>
              </a:endParaRPr>
            </a:p>
          </p:txBody>
        </p:sp>
        <p:cxnSp>
          <p:nvCxnSpPr>
            <p:cNvPr id="118" name="Straight Arrow Connector 117"/>
            <p:cNvCxnSpPr/>
            <p:nvPr/>
          </p:nvCxnSpPr>
          <p:spPr>
            <a:xfrm flipV="1">
              <a:off x="5497264" y="4084023"/>
              <a:ext cx="0" cy="4014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endCxn id="117" idx="2"/>
            </p:cNvCxnSpPr>
            <p:nvPr/>
          </p:nvCxnSpPr>
          <p:spPr>
            <a:xfrm flipV="1">
              <a:off x="5497264" y="3140015"/>
              <a:ext cx="790" cy="3520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/>
            <p:nvPr/>
          </p:nvCxnSpPr>
          <p:spPr>
            <a:xfrm flipV="1">
              <a:off x="5497264" y="5077491"/>
              <a:ext cx="0" cy="4450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117" idx="0"/>
            </p:cNvCxnSpPr>
            <p:nvPr/>
          </p:nvCxnSpPr>
          <p:spPr>
            <a:xfrm flipH="1" flipV="1">
              <a:off x="5497266" y="2175725"/>
              <a:ext cx="788" cy="4003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/>
            <p:cNvSpPr txBox="1"/>
            <p:nvPr/>
          </p:nvSpPr>
          <p:spPr>
            <a:xfrm>
              <a:off x="4894833" y="5505862"/>
              <a:ext cx="1217000" cy="374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kern="0" err="1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pittsburgh</a:t>
              </a:r>
              <a:endPara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4979530" y="1690745"/>
              <a:ext cx="1034259" cy="5318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32597">
                <a:defRPr/>
              </a:pPr>
              <a:r>
                <a:rPr lang="en-US" sz="1428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B-</a:t>
              </a:r>
              <a:r>
                <a:rPr lang="en-US" sz="1428" kern="0" err="1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toloc</a:t>
              </a:r>
              <a:r>
                <a:rPr lang="en-US" sz="1428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.</a:t>
              </a:r>
            </a:p>
            <a:p>
              <a:pPr algn="ctr" defTabSz="932597">
                <a:defRPr/>
              </a:pPr>
              <a:r>
                <a:rPr lang="en-US" sz="1428" kern="0" err="1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City_name</a:t>
              </a:r>
              <a:endParaRPr lang="en-US" sz="1428" kern="0">
                <a:solidFill>
                  <a:sysClr val="windowText" lastClr="000000"/>
                </a:solidFill>
                <a:latin typeface="Bradley Hand ITC" panose="03070402050302030203" pitchFamily="66" charset="0"/>
              </a:endParaRPr>
            </a:p>
          </p:txBody>
        </p:sp>
        <p:sp>
          <p:nvSpPr>
            <p:cNvPr id="124" name="Oval 123"/>
            <p:cNvSpPr/>
            <p:nvPr/>
          </p:nvSpPr>
          <p:spPr>
            <a:xfrm>
              <a:off x="5311702" y="2692925"/>
              <a:ext cx="372704" cy="33019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</a:t>
              </a:r>
            </a:p>
          </p:txBody>
        </p:sp>
        <p:sp>
          <p:nvSpPr>
            <p:cNvPr id="125" name="Oval 124"/>
            <p:cNvSpPr/>
            <p:nvPr/>
          </p:nvSpPr>
          <p:spPr>
            <a:xfrm>
              <a:off x="5310308" y="3622022"/>
              <a:ext cx="372704" cy="33019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L</a:t>
              </a:r>
            </a:p>
          </p:txBody>
        </p:sp>
        <p:sp>
          <p:nvSpPr>
            <p:cNvPr id="126" name="Oval 125"/>
            <p:cNvSpPr/>
            <p:nvPr/>
          </p:nvSpPr>
          <p:spPr>
            <a:xfrm>
              <a:off x="5301949" y="4620244"/>
              <a:ext cx="372704" cy="33019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E</a:t>
              </a:r>
            </a:p>
          </p:txBody>
        </p:sp>
        <p:cxnSp>
          <p:nvCxnSpPr>
            <p:cNvPr id="127" name="Straight Arrow Connector 126"/>
            <p:cNvCxnSpPr/>
            <p:nvPr/>
          </p:nvCxnSpPr>
          <p:spPr>
            <a:xfrm flipV="1">
              <a:off x="5806081" y="3787121"/>
              <a:ext cx="224747" cy="9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/>
          <p:cNvGrpSpPr/>
          <p:nvPr/>
        </p:nvGrpSpPr>
        <p:grpSpPr>
          <a:xfrm>
            <a:off x="4799513" y="2465074"/>
            <a:ext cx="864195" cy="4049471"/>
            <a:chOff x="5183501" y="1905990"/>
            <a:chExt cx="847327" cy="3970430"/>
          </a:xfrm>
        </p:grpSpPr>
        <p:sp>
          <p:nvSpPr>
            <p:cNvPr id="129" name="Rectangle: Rounded Corners 128"/>
            <p:cNvSpPr/>
            <p:nvPr/>
          </p:nvSpPr>
          <p:spPr>
            <a:xfrm>
              <a:off x="5183501" y="4503352"/>
              <a:ext cx="609600" cy="5639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chemeClr val="tx1"/>
                </a:solidFill>
              </a:endParaRPr>
            </a:p>
          </p:txBody>
        </p:sp>
        <p:sp>
          <p:nvSpPr>
            <p:cNvPr id="130" name="Rectangle: Rounded Corners 129"/>
            <p:cNvSpPr/>
            <p:nvPr/>
          </p:nvSpPr>
          <p:spPr>
            <a:xfrm>
              <a:off x="5191860" y="3505130"/>
              <a:ext cx="609600" cy="5639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chemeClr val="tx1"/>
                </a:solidFill>
              </a:endParaRPr>
            </a:p>
          </p:txBody>
        </p:sp>
        <p:sp>
          <p:nvSpPr>
            <p:cNvPr id="131" name="Rectangle: Rounded Corners 130"/>
            <p:cNvSpPr/>
            <p:nvPr/>
          </p:nvSpPr>
          <p:spPr>
            <a:xfrm>
              <a:off x="5193254" y="2576033"/>
              <a:ext cx="609600" cy="5639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chemeClr val="tx1"/>
                </a:solidFill>
              </a:endParaRPr>
            </a:p>
          </p:txBody>
        </p:sp>
        <p:cxnSp>
          <p:nvCxnSpPr>
            <p:cNvPr id="132" name="Straight Arrow Connector 131"/>
            <p:cNvCxnSpPr/>
            <p:nvPr/>
          </p:nvCxnSpPr>
          <p:spPr>
            <a:xfrm flipV="1">
              <a:off x="5497264" y="4084023"/>
              <a:ext cx="0" cy="4014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endCxn id="131" idx="2"/>
            </p:cNvCxnSpPr>
            <p:nvPr/>
          </p:nvCxnSpPr>
          <p:spPr>
            <a:xfrm flipV="1">
              <a:off x="5497264" y="3140015"/>
              <a:ext cx="790" cy="3520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/>
            <p:nvPr/>
          </p:nvCxnSpPr>
          <p:spPr>
            <a:xfrm flipV="1">
              <a:off x="5497264" y="5077491"/>
              <a:ext cx="0" cy="4450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>
              <a:stCxn id="131" idx="0"/>
            </p:cNvCxnSpPr>
            <p:nvPr/>
          </p:nvCxnSpPr>
          <p:spPr>
            <a:xfrm flipH="1" flipV="1">
              <a:off x="5497266" y="2175725"/>
              <a:ext cx="788" cy="4003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/>
            <p:cNvSpPr txBox="1"/>
            <p:nvPr/>
          </p:nvSpPr>
          <p:spPr>
            <a:xfrm>
              <a:off x="5318694" y="5501574"/>
              <a:ext cx="428322" cy="374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on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5285504" y="1905990"/>
              <a:ext cx="426720" cy="3120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428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#O</a:t>
              </a:r>
            </a:p>
          </p:txBody>
        </p:sp>
        <p:sp>
          <p:nvSpPr>
            <p:cNvPr id="138" name="Oval 137"/>
            <p:cNvSpPr/>
            <p:nvPr/>
          </p:nvSpPr>
          <p:spPr>
            <a:xfrm>
              <a:off x="5311702" y="2692925"/>
              <a:ext cx="372704" cy="33019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</a:t>
              </a:r>
            </a:p>
          </p:txBody>
        </p:sp>
        <p:sp>
          <p:nvSpPr>
            <p:cNvPr id="139" name="Oval 138"/>
            <p:cNvSpPr/>
            <p:nvPr/>
          </p:nvSpPr>
          <p:spPr>
            <a:xfrm>
              <a:off x="5310308" y="3622022"/>
              <a:ext cx="372704" cy="33019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L</a:t>
              </a:r>
            </a:p>
          </p:txBody>
        </p:sp>
        <p:sp>
          <p:nvSpPr>
            <p:cNvPr id="140" name="Oval 139"/>
            <p:cNvSpPr/>
            <p:nvPr/>
          </p:nvSpPr>
          <p:spPr>
            <a:xfrm>
              <a:off x="5301949" y="4620244"/>
              <a:ext cx="372704" cy="33019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E</a:t>
              </a:r>
            </a:p>
          </p:txBody>
        </p:sp>
        <p:cxnSp>
          <p:nvCxnSpPr>
            <p:cNvPr id="141" name="Straight Arrow Connector 140"/>
            <p:cNvCxnSpPr/>
            <p:nvPr/>
          </p:nvCxnSpPr>
          <p:spPr>
            <a:xfrm flipV="1">
              <a:off x="5806081" y="3787121"/>
              <a:ext cx="224747" cy="9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oup 141"/>
          <p:cNvGrpSpPr/>
          <p:nvPr/>
        </p:nvGrpSpPr>
        <p:grpSpPr>
          <a:xfrm>
            <a:off x="5329876" y="2245545"/>
            <a:ext cx="1304989" cy="4273374"/>
            <a:chOff x="4856902" y="1690745"/>
            <a:chExt cx="1279517" cy="4189963"/>
          </a:xfrm>
        </p:grpSpPr>
        <p:sp>
          <p:nvSpPr>
            <p:cNvPr id="143" name="Rectangle: Rounded Corners 142"/>
            <p:cNvSpPr/>
            <p:nvPr/>
          </p:nvSpPr>
          <p:spPr>
            <a:xfrm>
              <a:off x="5183501" y="4503352"/>
              <a:ext cx="609600" cy="5639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chemeClr val="tx1"/>
                </a:solidFill>
              </a:endParaRPr>
            </a:p>
          </p:txBody>
        </p:sp>
        <p:sp>
          <p:nvSpPr>
            <p:cNvPr id="144" name="Rectangle: Rounded Corners 143"/>
            <p:cNvSpPr/>
            <p:nvPr/>
          </p:nvSpPr>
          <p:spPr>
            <a:xfrm>
              <a:off x="5191860" y="3505130"/>
              <a:ext cx="609600" cy="5639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chemeClr val="tx1"/>
                </a:solidFill>
              </a:endParaRPr>
            </a:p>
          </p:txBody>
        </p:sp>
        <p:sp>
          <p:nvSpPr>
            <p:cNvPr id="145" name="Rectangle: Rounded Corners 144"/>
            <p:cNvSpPr/>
            <p:nvPr/>
          </p:nvSpPr>
          <p:spPr>
            <a:xfrm>
              <a:off x="5193254" y="2576033"/>
              <a:ext cx="609600" cy="5639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chemeClr val="tx1"/>
                </a:solidFill>
              </a:endParaRPr>
            </a:p>
          </p:txBody>
        </p:sp>
        <p:cxnSp>
          <p:nvCxnSpPr>
            <p:cNvPr id="146" name="Straight Arrow Connector 145"/>
            <p:cNvCxnSpPr/>
            <p:nvPr/>
          </p:nvCxnSpPr>
          <p:spPr>
            <a:xfrm flipV="1">
              <a:off x="5497264" y="4084023"/>
              <a:ext cx="0" cy="4014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endCxn id="145" idx="2"/>
            </p:cNvCxnSpPr>
            <p:nvPr/>
          </p:nvCxnSpPr>
          <p:spPr>
            <a:xfrm flipV="1">
              <a:off x="5497264" y="3140015"/>
              <a:ext cx="790" cy="3520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/>
            <p:nvPr/>
          </p:nvCxnSpPr>
          <p:spPr>
            <a:xfrm flipV="1">
              <a:off x="5497264" y="5077491"/>
              <a:ext cx="0" cy="4450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stCxn id="145" idx="0"/>
            </p:cNvCxnSpPr>
            <p:nvPr/>
          </p:nvCxnSpPr>
          <p:spPr>
            <a:xfrm flipH="1" flipV="1">
              <a:off x="5497266" y="2175725"/>
              <a:ext cx="788" cy="4003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/>
            <p:cNvSpPr txBox="1"/>
            <p:nvPr/>
          </p:nvSpPr>
          <p:spPr>
            <a:xfrm>
              <a:off x="4956523" y="5505862"/>
              <a:ext cx="1107996" cy="374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kern="0" err="1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thursday</a:t>
              </a:r>
              <a:endPara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856902" y="1690745"/>
              <a:ext cx="1279517" cy="5318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32597">
                <a:defRPr/>
              </a:pPr>
              <a:r>
                <a:rPr lang="en-US" sz="1428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B-</a:t>
              </a:r>
              <a:r>
                <a:rPr lang="en-US" sz="1428" kern="0" err="1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depart_date</a:t>
              </a:r>
              <a:r>
                <a:rPr lang="en-US" sz="1428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.</a:t>
              </a:r>
            </a:p>
            <a:p>
              <a:pPr algn="ctr" defTabSz="932597">
                <a:defRPr/>
              </a:pPr>
              <a:r>
                <a:rPr lang="en-US" sz="1428" kern="0" err="1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day_name</a:t>
              </a:r>
              <a:endParaRPr lang="en-US" sz="1428" kern="0">
                <a:solidFill>
                  <a:sysClr val="windowText" lastClr="000000"/>
                </a:solidFill>
                <a:latin typeface="Bradley Hand ITC" panose="03070402050302030203" pitchFamily="66" charset="0"/>
              </a:endParaRPr>
            </a:p>
          </p:txBody>
        </p:sp>
        <p:sp>
          <p:nvSpPr>
            <p:cNvPr id="152" name="Oval 151"/>
            <p:cNvSpPr/>
            <p:nvPr/>
          </p:nvSpPr>
          <p:spPr>
            <a:xfrm>
              <a:off x="5311702" y="2692925"/>
              <a:ext cx="372704" cy="33019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</a:t>
              </a:r>
            </a:p>
          </p:txBody>
        </p:sp>
        <p:sp>
          <p:nvSpPr>
            <p:cNvPr id="153" name="Oval 152"/>
            <p:cNvSpPr/>
            <p:nvPr/>
          </p:nvSpPr>
          <p:spPr>
            <a:xfrm>
              <a:off x="5310308" y="3622022"/>
              <a:ext cx="372704" cy="33019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L</a:t>
              </a:r>
            </a:p>
          </p:txBody>
        </p:sp>
        <p:sp>
          <p:nvSpPr>
            <p:cNvPr id="154" name="Oval 153"/>
            <p:cNvSpPr/>
            <p:nvPr/>
          </p:nvSpPr>
          <p:spPr>
            <a:xfrm>
              <a:off x="5301949" y="4620244"/>
              <a:ext cx="372704" cy="33019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E</a:t>
              </a:r>
            </a:p>
          </p:txBody>
        </p:sp>
        <p:cxnSp>
          <p:nvCxnSpPr>
            <p:cNvPr id="155" name="Straight Arrow Connector 154"/>
            <p:cNvCxnSpPr/>
            <p:nvPr/>
          </p:nvCxnSpPr>
          <p:spPr>
            <a:xfrm flipV="1">
              <a:off x="5806081" y="3787121"/>
              <a:ext cx="224747" cy="9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/>
          <p:cNvGrpSpPr/>
          <p:nvPr/>
        </p:nvGrpSpPr>
        <p:grpSpPr>
          <a:xfrm>
            <a:off x="6524992" y="2460701"/>
            <a:ext cx="864195" cy="4049471"/>
            <a:chOff x="5183501" y="1905990"/>
            <a:chExt cx="847327" cy="3970430"/>
          </a:xfrm>
        </p:grpSpPr>
        <p:sp>
          <p:nvSpPr>
            <p:cNvPr id="157" name="Rectangle: Rounded Corners 156"/>
            <p:cNvSpPr/>
            <p:nvPr/>
          </p:nvSpPr>
          <p:spPr>
            <a:xfrm>
              <a:off x="5183501" y="4503352"/>
              <a:ext cx="609600" cy="5639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chemeClr val="tx1"/>
                </a:solidFill>
              </a:endParaRPr>
            </a:p>
          </p:txBody>
        </p:sp>
        <p:sp>
          <p:nvSpPr>
            <p:cNvPr id="158" name="Rectangle: Rounded Corners 157"/>
            <p:cNvSpPr/>
            <p:nvPr/>
          </p:nvSpPr>
          <p:spPr>
            <a:xfrm>
              <a:off x="5191860" y="3505130"/>
              <a:ext cx="609600" cy="5639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chemeClr val="tx1"/>
                </a:solidFill>
              </a:endParaRPr>
            </a:p>
          </p:txBody>
        </p:sp>
        <p:sp>
          <p:nvSpPr>
            <p:cNvPr id="159" name="Rectangle: Rounded Corners 158"/>
            <p:cNvSpPr/>
            <p:nvPr/>
          </p:nvSpPr>
          <p:spPr>
            <a:xfrm>
              <a:off x="5193254" y="2576033"/>
              <a:ext cx="609600" cy="5639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chemeClr val="tx1"/>
                </a:solidFill>
              </a:endParaRPr>
            </a:p>
          </p:txBody>
        </p:sp>
        <p:cxnSp>
          <p:nvCxnSpPr>
            <p:cNvPr id="160" name="Straight Arrow Connector 159"/>
            <p:cNvCxnSpPr/>
            <p:nvPr/>
          </p:nvCxnSpPr>
          <p:spPr>
            <a:xfrm flipV="1">
              <a:off x="5497264" y="4084023"/>
              <a:ext cx="0" cy="4014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>
              <a:endCxn id="159" idx="2"/>
            </p:cNvCxnSpPr>
            <p:nvPr/>
          </p:nvCxnSpPr>
          <p:spPr>
            <a:xfrm flipV="1">
              <a:off x="5497264" y="3140015"/>
              <a:ext cx="790" cy="3520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/>
            <p:nvPr/>
          </p:nvCxnSpPr>
          <p:spPr>
            <a:xfrm flipV="1">
              <a:off x="5497264" y="5077491"/>
              <a:ext cx="0" cy="4450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stCxn id="159" idx="0"/>
            </p:cNvCxnSpPr>
            <p:nvPr/>
          </p:nvCxnSpPr>
          <p:spPr>
            <a:xfrm flipH="1" flipV="1">
              <a:off x="5497266" y="2175725"/>
              <a:ext cx="788" cy="4003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/>
            <p:cNvSpPr txBox="1"/>
            <p:nvPr/>
          </p:nvSpPr>
          <p:spPr>
            <a:xfrm>
              <a:off x="5318694" y="5501574"/>
              <a:ext cx="373820" cy="374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of</a:t>
              </a: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5285504" y="1905990"/>
              <a:ext cx="426720" cy="3120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428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#O</a:t>
              </a:r>
            </a:p>
          </p:txBody>
        </p:sp>
        <p:sp>
          <p:nvSpPr>
            <p:cNvPr id="166" name="Oval 165"/>
            <p:cNvSpPr/>
            <p:nvPr/>
          </p:nvSpPr>
          <p:spPr>
            <a:xfrm>
              <a:off x="5311702" y="2692925"/>
              <a:ext cx="372704" cy="33019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</a:t>
              </a:r>
            </a:p>
          </p:txBody>
        </p:sp>
        <p:sp>
          <p:nvSpPr>
            <p:cNvPr id="167" name="Oval 166"/>
            <p:cNvSpPr/>
            <p:nvPr/>
          </p:nvSpPr>
          <p:spPr>
            <a:xfrm>
              <a:off x="5310308" y="3622022"/>
              <a:ext cx="372704" cy="33019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L</a:t>
              </a:r>
            </a:p>
          </p:txBody>
        </p:sp>
        <p:sp>
          <p:nvSpPr>
            <p:cNvPr id="168" name="Oval 167"/>
            <p:cNvSpPr/>
            <p:nvPr/>
          </p:nvSpPr>
          <p:spPr>
            <a:xfrm>
              <a:off x="5301949" y="4620244"/>
              <a:ext cx="372704" cy="33019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E</a:t>
              </a:r>
            </a:p>
          </p:txBody>
        </p:sp>
        <p:cxnSp>
          <p:nvCxnSpPr>
            <p:cNvPr id="169" name="Straight Arrow Connector 168"/>
            <p:cNvCxnSpPr/>
            <p:nvPr/>
          </p:nvCxnSpPr>
          <p:spPr>
            <a:xfrm flipV="1">
              <a:off x="5806081" y="3787121"/>
              <a:ext cx="224747" cy="9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Group 169"/>
          <p:cNvGrpSpPr/>
          <p:nvPr/>
        </p:nvGrpSpPr>
        <p:grpSpPr>
          <a:xfrm>
            <a:off x="7055355" y="2241171"/>
            <a:ext cx="1304989" cy="4273374"/>
            <a:chOff x="4856902" y="1690745"/>
            <a:chExt cx="1279517" cy="4189963"/>
          </a:xfrm>
        </p:grpSpPr>
        <p:sp>
          <p:nvSpPr>
            <p:cNvPr id="171" name="Rectangle: Rounded Corners 170"/>
            <p:cNvSpPr/>
            <p:nvPr/>
          </p:nvSpPr>
          <p:spPr>
            <a:xfrm>
              <a:off x="5183501" y="4503352"/>
              <a:ext cx="609600" cy="5639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chemeClr val="tx1"/>
                </a:solidFill>
              </a:endParaRPr>
            </a:p>
          </p:txBody>
        </p:sp>
        <p:sp>
          <p:nvSpPr>
            <p:cNvPr id="172" name="Rectangle: Rounded Corners 171"/>
            <p:cNvSpPr/>
            <p:nvPr/>
          </p:nvSpPr>
          <p:spPr>
            <a:xfrm>
              <a:off x="5191860" y="3505130"/>
              <a:ext cx="609600" cy="5639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chemeClr val="tx1"/>
                </a:solidFill>
              </a:endParaRPr>
            </a:p>
          </p:txBody>
        </p:sp>
        <p:sp>
          <p:nvSpPr>
            <p:cNvPr id="173" name="Rectangle: Rounded Corners 172"/>
            <p:cNvSpPr/>
            <p:nvPr/>
          </p:nvSpPr>
          <p:spPr>
            <a:xfrm>
              <a:off x="5193254" y="2576033"/>
              <a:ext cx="609600" cy="5639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chemeClr val="tx1"/>
                </a:solidFill>
              </a:endParaRPr>
            </a:p>
          </p:txBody>
        </p:sp>
        <p:cxnSp>
          <p:nvCxnSpPr>
            <p:cNvPr id="174" name="Straight Arrow Connector 173"/>
            <p:cNvCxnSpPr/>
            <p:nvPr/>
          </p:nvCxnSpPr>
          <p:spPr>
            <a:xfrm flipV="1">
              <a:off x="5497264" y="4084023"/>
              <a:ext cx="0" cy="4014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endCxn id="173" idx="2"/>
            </p:cNvCxnSpPr>
            <p:nvPr/>
          </p:nvCxnSpPr>
          <p:spPr>
            <a:xfrm flipV="1">
              <a:off x="5497264" y="3140015"/>
              <a:ext cx="790" cy="3520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/>
            <p:nvPr/>
          </p:nvCxnSpPr>
          <p:spPr>
            <a:xfrm flipV="1">
              <a:off x="5497264" y="5077491"/>
              <a:ext cx="0" cy="4450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>
              <a:stCxn id="173" idx="0"/>
            </p:cNvCxnSpPr>
            <p:nvPr/>
          </p:nvCxnSpPr>
          <p:spPr>
            <a:xfrm flipH="1" flipV="1">
              <a:off x="5497266" y="2175725"/>
              <a:ext cx="788" cy="4003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TextBox 177"/>
            <p:cNvSpPr txBox="1"/>
            <p:nvPr/>
          </p:nvSpPr>
          <p:spPr>
            <a:xfrm>
              <a:off x="5196013" y="5505862"/>
              <a:ext cx="607859" cy="374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next</a:t>
              </a: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4856902" y="1690745"/>
              <a:ext cx="1279517" cy="5318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32597">
                <a:defRPr/>
              </a:pPr>
              <a:r>
                <a:rPr lang="en-US" sz="1428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B-</a:t>
              </a:r>
              <a:r>
                <a:rPr lang="en-US" sz="1428" kern="0" err="1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depart_date</a:t>
              </a:r>
              <a:r>
                <a:rPr lang="en-US" sz="1428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.</a:t>
              </a:r>
            </a:p>
            <a:p>
              <a:pPr algn="ctr" defTabSz="932597">
                <a:defRPr/>
              </a:pPr>
              <a:r>
                <a:rPr lang="en-US" sz="1428" kern="0" err="1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Day_relative</a:t>
              </a:r>
              <a:endParaRPr lang="en-US" sz="1428" kern="0">
                <a:solidFill>
                  <a:sysClr val="windowText" lastClr="000000"/>
                </a:solidFill>
                <a:latin typeface="Bradley Hand ITC" panose="03070402050302030203" pitchFamily="66" charset="0"/>
              </a:endParaRPr>
            </a:p>
          </p:txBody>
        </p:sp>
        <p:sp>
          <p:nvSpPr>
            <p:cNvPr id="180" name="Oval 179"/>
            <p:cNvSpPr/>
            <p:nvPr/>
          </p:nvSpPr>
          <p:spPr>
            <a:xfrm>
              <a:off x="5311702" y="2692925"/>
              <a:ext cx="372704" cy="33019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</a:t>
              </a:r>
            </a:p>
          </p:txBody>
        </p:sp>
        <p:sp>
          <p:nvSpPr>
            <p:cNvPr id="181" name="Oval 180"/>
            <p:cNvSpPr/>
            <p:nvPr/>
          </p:nvSpPr>
          <p:spPr>
            <a:xfrm>
              <a:off x="5310308" y="3622022"/>
              <a:ext cx="372704" cy="33019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L</a:t>
              </a:r>
            </a:p>
          </p:txBody>
        </p:sp>
        <p:sp>
          <p:nvSpPr>
            <p:cNvPr id="182" name="Oval 181"/>
            <p:cNvSpPr/>
            <p:nvPr/>
          </p:nvSpPr>
          <p:spPr>
            <a:xfrm>
              <a:off x="5301949" y="4620244"/>
              <a:ext cx="372704" cy="33019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E</a:t>
              </a:r>
            </a:p>
          </p:txBody>
        </p:sp>
        <p:cxnSp>
          <p:nvCxnSpPr>
            <p:cNvPr id="183" name="Straight Arrow Connector 182"/>
            <p:cNvCxnSpPr/>
            <p:nvPr/>
          </p:nvCxnSpPr>
          <p:spPr>
            <a:xfrm flipV="1">
              <a:off x="5806081" y="3787121"/>
              <a:ext cx="224747" cy="9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4" name="Group 183"/>
          <p:cNvGrpSpPr/>
          <p:nvPr/>
        </p:nvGrpSpPr>
        <p:grpSpPr>
          <a:xfrm>
            <a:off x="8236603" y="2457000"/>
            <a:ext cx="878317" cy="4053172"/>
            <a:chOff x="4820814" y="1927761"/>
            <a:chExt cx="861173" cy="3974059"/>
          </a:xfrm>
        </p:grpSpPr>
        <p:sp>
          <p:nvSpPr>
            <p:cNvPr id="185" name="Rectangle: Rounded Corners 184"/>
            <p:cNvSpPr/>
            <p:nvPr/>
          </p:nvSpPr>
          <p:spPr>
            <a:xfrm>
              <a:off x="4838018" y="4528752"/>
              <a:ext cx="609600" cy="5639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chemeClr val="tx1"/>
                </a:solidFill>
              </a:endParaRPr>
            </a:p>
          </p:txBody>
        </p:sp>
        <p:sp>
          <p:nvSpPr>
            <p:cNvPr id="186" name="Rectangle: Rounded Corners 185"/>
            <p:cNvSpPr/>
            <p:nvPr/>
          </p:nvSpPr>
          <p:spPr>
            <a:xfrm>
              <a:off x="4846377" y="3530530"/>
              <a:ext cx="609600" cy="5639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chemeClr val="tx1"/>
                </a:solidFill>
              </a:endParaRPr>
            </a:p>
          </p:txBody>
        </p:sp>
        <p:sp>
          <p:nvSpPr>
            <p:cNvPr id="187" name="Rectangle: Rounded Corners 186"/>
            <p:cNvSpPr/>
            <p:nvPr/>
          </p:nvSpPr>
          <p:spPr>
            <a:xfrm>
              <a:off x="4847771" y="2601433"/>
              <a:ext cx="609600" cy="5639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chemeClr val="tx1"/>
                </a:solidFill>
              </a:endParaRPr>
            </a:p>
          </p:txBody>
        </p:sp>
        <p:cxnSp>
          <p:nvCxnSpPr>
            <p:cNvPr id="188" name="Straight Arrow Connector 187"/>
            <p:cNvCxnSpPr/>
            <p:nvPr/>
          </p:nvCxnSpPr>
          <p:spPr>
            <a:xfrm flipV="1">
              <a:off x="5151781" y="4109423"/>
              <a:ext cx="0" cy="4014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/>
            <p:cNvCxnSpPr>
              <a:endCxn id="187" idx="2"/>
            </p:cNvCxnSpPr>
            <p:nvPr/>
          </p:nvCxnSpPr>
          <p:spPr>
            <a:xfrm flipV="1">
              <a:off x="5151781" y="3165415"/>
              <a:ext cx="790" cy="3520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/>
            <p:cNvCxnSpPr/>
            <p:nvPr/>
          </p:nvCxnSpPr>
          <p:spPr>
            <a:xfrm flipV="1">
              <a:off x="5151781" y="5102891"/>
              <a:ext cx="0" cy="4450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/>
            <p:cNvCxnSpPr>
              <a:stCxn id="187" idx="0"/>
            </p:cNvCxnSpPr>
            <p:nvPr/>
          </p:nvCxnSpPr>
          <p:spPr>
            <a:xfrm flipH="1" flipV="1">
              <a:off x="5151783" y="2201125"/>
              <a:ext cx="788" cy="4003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TextBox 191"/>
            <p:cNvSpPr txBox="1"/>
            <p:nvPr/>
          </p:nvSpPr>
          <p:spPr>
            <a:xfrm>
              <a:off x="4820814" y="5526974"/>
              <a:ext cx="651140" cy="374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week</a:t>
              </a: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4954534" y="1927761"/>
              <a:ext cx="426720" cy="3120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428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#O</a:t>
              </a:r>
            </a:p>
          </p:txBody>
        </p:sp>
        <p:sp>
          <p:nvSpPr>
            <p:cNvPr id="194" name="Oval 193"/>
            <p:cNvSpPr/>
            <p:nvPr/>
          </p:nvSpPr>
          <p:spPr>
            <a:xfrm>
              <a:off x="4966219" y="2718325"/>
              <a:ext cx="372704" cy="33019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</a:t>
              </a:r>
            </a:p>
          </p:txBody>
        </p:sp>
        <p:sp>
          <p:nvSpPr>
            <p:cNvPr id="195" name="Oval 194"/>
            <p:cNvSpPr/>
            <p:nvPr/>
          </p:nvSpPr>
          <p:spPr>
            <a:xfrm>
              <a:off x="4964825" y="3647422"/>
              <a:ext cx="372704" cy="33019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L</a:t>
              </a:r>
            </a:p>
          </p:txBody>
        </p:sp>
        <p:sp>
          <p:nvSpPr>
            <p:cNvPr id="196" name="Oval 195"/>
            <p:cNvSpPr/>
            <p:nvPr/>
          </p:nvSpPr>
          <p:spPr>
            <a:xfrm>
              <a:off x="4956466" y="4645644"/>
              <a:ext cx="372704" cy="33019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E</a:t>
              </a:r>
            </a:p>
          </p:txBody>
        </p:sp>
        <p:cxnSp>
          <p:nvCxnSpPr>
            <p:cNvPr id="197" name="Straight Arrow Connector 196"/>
            <p:cNvCxnSpPr/>
            <p:nvPr/>
          </p:nvCxnSpPr>
          <p:spPr>
            <a:xfrm flipV="1">
              <a:off x="5460598" y="3812521"/>
              <a:ext cx="221389" cy="9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8" name="Group 197"/>
          <p:cNvGrpSpPr/>
          <p:nvPr/>
        </p:nvGrpSpPr>
        <p:grpSpPr>
          <a:xfrm>
            <a:off x="9093889" y="2457000"/>
            <a:ext cx="664103" cy="4053172"/>
            <a:chOff x="4820814" y="1927761"/>
            <a:chExt cx="651140" cy="3974059"/>
          </a:xfrm>
        </p:grpSpPr>
        <p:sp>
          <p:nvSpPr>
            <p:cNvPr id="199" name="Rectangle: Rounded Corners 198"/>
            <p:cNvSpPr/>
            <p:nvPr/>
          </p:nvSpPr>
          <p:spPr>
            <a:xfrm>
              <a:off x="4838018" y="4528752"/>
              <a:ext cx="609600" cy="5639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chemeClr val="tx1"/>
                </a:solidFill>
              </a:endParaRPr>
            </a:p>
          </p:txBody>
        </p:sp>
        <p:sp>
          <p:nvSpPr>
            <p:cNvPr id="200" name="Rectangle: Rounded Corners 199"/>
            <p:cNvSpPr/>
            <p:nvPr/>
          </p:nvSpPr>
          <p:spPr>
            <a:xfrm>
              <a:off x="4846377" y="3530530"/>
              <a:ext cx="609600" cy="5639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chemeClr val="tx1"/>
                </a:solidFill>
              </a:endParaRPr>
            </a:p>
          </p:txBody>
        </p:sp>
        <p:sp>
          <p:nvSpPr>
            <p:cNvPr id="201" name="Rectangle: Rounded Corners 200"/>
            <p:cNvSpPr/>
            <p:nvPr/>
          </p:nvSpPr>
          <p:spPr>
            <a:xfrm>
              <a:off x="4847771" y="2601433"/>
              <a:ext cx="609600" cy="5639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chemeClr val="tx1"/>
                </a:solidFill>
              </a:endParaRPr>
            </a:p>
          </p:txBody>
        </p:sp>
        <p:cxnSp>
          <p:nvCxnSpPr>
            <p:cNvPr id="202" name="Straight Arrow Connector 201"/>
            <p:cNvCxnSpPr/>
            <p:nvPr/>
          </p:nvCxnSpPr>
          <p:spPr>
            <a:xfrm flipV="1">
              <a:off x="5151781" y="4109423"/>
              <a:ext cx="0" cy="4014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endCxn id="201" idx="2"/>
            </p:cNvCxnSpPr>
            <p:nvPr/>
          </p:nvCxnSpPr>
          <p:spPr>
            <a:xfrm flipV="1">
              <a:off x="5151781" y="3165415"/>
              <a:ext cx="790" cy="3520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/>
            <p:nvPr/>
          </p:nvCxnSpPr>
          <p:spPr>
            <a:xfrm flipV="1">
              <a:off x="5151781" y="5102891"/>
              <a:ext cx="0" cy="4450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stCxn id="201" idx="0"/>
            </p:cNvCxnSpPr>
            <p:nvPr/>
          </p:nvCxnSpPr>
          <p:spPr>
            <a:xfrm flipH="1" flipV="1">
              <a:off x="5151783" y="2201125"/>
              <a:ext cx="788" cy="4003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/>
            <p:cNvSpPr txBox="1"/>
            <p:nvPr/>
          </p:nvSpPr>
          <p:spPr>
            <a:xfrm>
              <a:off x="4820814" y="5526974"/>
              <a:ext cx="651140" cy="374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week</a:t>
              </a: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4954534" y="1927761"/>
              <a:ext cx="426720" cy="3120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428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#O</a:t>
              </a:r>
            </a:p>
          </p:txBody>
        </p:sp>
        <p:sp>
          <p:nvSpPr>
            <p:cNvPr id="208" name="Oval 207"/>
            <p:cNvSpPr/>
            <p:nvPr/>
          </p:nvSpPr>
          <p:spPr>
            <a:xfrm>
              <a:off x="4966219" y="2718325"/>
              <a:ext cx="372704" cy="33019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</a:t>
              </a:r>
            </a:p>
          </p:txBody>
        </p:sp>
        <p:sp>
          <p:nvSpPr>
            <p:cNvPr id="209" name="Oval 208"/>
            <p:cNvSpPr/>
            <p:nvPr/>
          </p:nvSpPr>
          <p:spPr>
            <a:xfrm>
              <a:off x="4964825" y="3647422"/>
              <a:ext cx="372704" cy="33019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L</a:t>
              </a:r>
            </a:p>
          </p:txBody>
        </p:sp>
        <p:sp>
          <p:nvSpPr>
            <p:cNvPr id="210" name="Oval 209"/>
            <p:cNvSpPr/>
            <p:nvPr/>
          </p:nvSpPr>
          <p:spPr>
            <a:xfrm>
              <a:off x="4956466" y="4645644"/>
              <a:ext cx="372704" cy="33019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E</a:t>
              </a:r>
            </a:p>
          </p:txBody>
        </p:sp>
      </p:grpSp>
      <p:sp>
        <p:nvSpPr>
          <p:cNvPr id="212" name="Rectangle 211"/>
          <p:cNvSpPr/>
          <p:nvPr/>
        </p:nvSpPr>
        <p:spPr>
          <a:xfrm>
            <a:off x="9353005" y="377482"/>
            <a:ext cx="2649593" cy="208759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49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2380" y="346784"/>
            <a:ext cx="3333918" cy="606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3264" b="1" kern="0">
                <a:solidFill>
                  <a:sysClr val="windowText" lastClr="000000"/>
                </a:solidFill>
              </a:rPr>
              <a:t>Text classification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6802" y="1147865"/>
            <a:ext cx="6060955" cy="382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1836" kern="0">
                <a:solidFill>
                  <a:sysClr val="windowText" lastClr="000000"/>
                </a:solidFill>
              </a:rPr>
              <a:t>Problem: Tagging entities in Air Traffic Controller (ATIS) data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155482" y="1638279"/>
          <a:ext cx="3674833" cy="24547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7514">
                  <a:extLst>
                    <a:ext uri="{9D8B030D-6E8A-4147-A177-3AD203B41FA5}">
                      <a16:colId xmlns:a16="http://schemas.microsoft.com/office/drawing/2014/main" val="547090522"/>
                    </a:ext>
                  </a:extLst>
                </a:gridCol>
                <a:gridCol w="2557319">
                  <a:extLst>
                    <a:ext uri="{9D8B030D-6E8A-4147-A177-3AD203B41FA5}">
                      <a16:colId xmlns:a16="http://schemas.microsoft.com/office/drawing/2014/main" val="1650351188"/>
                    </a:ext>
                  </a:extLst>
                </a:gridCol>
              </a:tblGrid>
              <a:tr h="22315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radley Hand ITC" panose="03070402050302030203" pitchFamily="66" charset="0"/>
                        </a:rPr>
                        <a:t># BOS</a:t>
                      </a:r>
                    </a:p>
                  </a:txBody>
                  <a:tcPr marL="5551" marR="5551" marT="55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Bradley Hand ITC" panose="03070402050302030203" pitchFamily="66" charset="0"/>
                        </a:rPr>
                        <a:t># O</a:t>
                      </a:r>
                    </a:p>
                  </a:txBody>
                  <a:tcPr marL="5551" marR="5551" marT="5551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106041"/>
                  </a:ext>
                </a:extLst>
              </a:tr>
              <a:tr h="22315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Bradley Hand ITC" panose="03070402050302030203" pitchFamily="66" charset="0"/>
                        </a:rPr>
                        <a:t># from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5551" marR="5551" marT="55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Bradley Hand ITC" panose="03070402050302030203" pitchFamily="66" charset="0"/>
                        </a:rPr>
                        <a:t># 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5551" marR="5551" marT="5551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690122"/>
                  </a:ext>
                </a:extLst>
              </a:tr>
              <a:tr h="22315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Bradley Hand ITC" panose="03070402050302030203" pitchFamily="66" charset="0"/>
                        </a:rPr>
                        <a:t># </a:t>
                      </a:r>
                      <a:r>
                        <a:rPr lang="en-US" sz="1400" u="none" strike="noStrike" err="1">
                          <a:effectLst/>
                          <a:latin typeface="Bradley Hand ITC" panose="03070402050302030203" pitchFamily="66" charset="0"/>
                        </a:rPr>
                        <a:t>boston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5551" marR="5551" marT="55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Bradley Hand ITC" panose="03070402050302030203" pitchFamily="66" charset="0"/>
                        </a:rPr>
                        <a:t># B-</a:t>
                      </a:r>
                      <a:r>
                        <a:rPr lang="en-US" sz="1400" u="none" strike="noStrike" err="1">
                          <a:effectLst/>
                          <a:latin typeface="Bradley Hand ITC" panose="03070402050302030203" pitchFamily="66" charset="0"/>
                        </a:rPr>
                        <a:t>fromloc.city_name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5551" marR="5551" marT="5551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314420"/>
                  </a:ext>
                </a:extLst>
              </a:tr>
              <a:tr h="22315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Bradley Hand ITC" panose="03070402050302030203" pitchFamily="66" charset="0"/>
                        </a:rPr>
                        <a:t># to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5551" marR="5551" marT="55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Bradley Hand ITC" panose="03070402050302030203" pitchFamily="66" charset="0"/>
                        </a:rPr>
                        <a:t># 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5551" marR="5551" marT="5551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4810"/>
                  </a:ext>
                </a:extLst>
              </a:tr>
              <a:tr h="22315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Bradley Hand ITC" panose="03070402050302030203" pitchFamily="66" charset="0"/>
                        </a:rPr>
                        <a:t># </a:t>
                      </a:r>
                      <a:r>
                        <a:rPr lang="en-US" sz="1400" u="none" strike="noStrike" err="1">
                          <a:effectLst/>
                          <a:latin typeface="Bradley Hand ITC" panose="03070402050302030203" pitchFamily="66" charset="0"/>
                        </a:rPr>
                        <a:t>pittsburgh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5551" marR="5551" marT="55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Bradley Hand ITC" panose="03070402050302030203" pitchFamily="66" charset="0"/>
                        </a:rPr>
                        <a:t># B-</a:t>
                      </a:r>
                      <a:r>
                        <a:rPr lang="en-US" sz="1400" u="none" strike="noStrike" err="1">
                          <a:effectLst/>
                          <a:latin typeface="Bradley Hand ITC" panose="03070402050302030203" pitchFamily="66" charset="0"/>
                        </a:rPr>
                        <a:t>toloc.city_name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5551" marR="5551" marT="5551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28796"/>
                  </a:ext>
                </a:extLst>
              </a:tr>
              <a:tr h="22315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Bradley Hand ITC" panose="03070402050302030203" pitchFamily="66" charset="0"/>
                        </a:rPr>
                        <a:t># 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5551" marR="5551" marT="55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Bradley Hand ITC" panose="03070402050302030203" pitchFamily="66" charset="0"/>
                        </a:rPr>
                        <a:t># 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5551" marR="5551" marT="5551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301970"/>
                  </a:ext>
                </a:extLst>
              </a:tr>
              <a:tr h="22315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Bradley Hand ITC" panose="03070402050302030203" pitchFamily="66" charset="0"/>
                        </a:rPr>
                        <a:t># </a:t>
                      </a:r>
                      <a:r>
                        <a:rPr lang="en-US" sz="1400" u="none" strike="noStrike" err="1">
                          <a:effectLst/>
                          <a:latin typeface="Bradley Hand ITC" panose="03070402050302030203" pitchFamily="66" charset="0"/>
                        </a:rPr>
                        <a:t>thursday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5551" marR="5551" marT="55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Bradley Hand ITC" panose="03070402050302030203" pitchFamily="66" charset="0"/>
                        </a:rPr>
                        <a:t># B-</a:t>
                      </a:r>
                      <a:r>
                        <a:rPr lang="en-US" sz="1400" u="none" strike="noStrike" err="1">
                          <a:effectLst/>
                          <a:latin typeface="Bradley Hand ITC" panose="03070402050302030203" pitchFamily="66" charset="0"/>
                        </a:rPr>
                        <a:t>depart_date.day_name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5551" marR="5551" marT="5551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208130"/>
                  </a:ext>
                </a:extLst>
              </a:tr>
              <a:tr h="22315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Bradley Hand ITC" panose="03070402050302030203" pitchFamily="66" charset="0"/>
                        </a:rPr>
                        <a:t># of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5551" marR="5551" marT="55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Bradley Hand ITC" panose="03070402050302030203" pitchFamily="66" charset="0"/>
                        </a:rPr>
                        <a:t># 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5551" marR="5551" marT="5551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6403444"/>
                  </a:ext>
                </a:extLst>
              </a:tr>
              <a:tr h="22315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Bradley Hand ITC" panose="03070402050302030203" pitchFamily="66" charset="0"/>
                        </a:rPr>
                        <a:t># next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5551" marR="5551" marT="55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Bradley Hand ITC" panose="03070402050302030203" pitchFamily="66" charset="0"/>
                        </a:rPr>
                        <a:t># B-</a:t>
                      </a:r>
                      <a:r>
                        <a:rPr lang="en-US" sz="1400" u="none" strike="noStrike" err="1">
                          <a:effectLst/>
                          <a:latin typeface="Bradley Hand ITC" panose="03070402050302030203" pitchFamily="66" charset="0"/>
                        </a:rPr>
                        <a:t>depart_date.date_relative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5551" marR="5551" marT="5551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223528"/>
                  </a:ext>
                </a:extLst>
              </a:tr>
              <a:tr h="22315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Bradley Hand ITC" panose="03070402050302030203" pitchFamily="66" charset="0"/>
                        </a:rPr>
                        <a:t># week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5551" marR="5551" marT="55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Bradley Hand ITC" panose="03070402050302030203" pitchFamily="66" charset="0"/>
                        </a:rPr>
                        <a:t># 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5551" marR="5551" marT="5551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423948"/>
                  </a:ext>
                </a:extLst>
              </a:tr>
              <a:tr h="22315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Bradley Hand ITC" panose="03070402050302030203" pitchFamily="66" charset="0"/>
                        </a:rPr>
                        <a:t># EOS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5551" marR="5551" marT="55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Bradley Hand ITC" panose="03070402050302030203" pitchFamily="66" charset="0"/>
                        </a:rPr>
                        <a:t># 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Bradley Hand ITC" panose="03070402050302030203" pitchFamily="66" charset="0"/>
                      </a:endParaRPr>
                    </a:p>
                  </a:txBody>
                  <a:tcPr marL="5551" marR="5551" marT="5551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61249"/>
                  </a:ext>
                </a:extLst>
              </a:tr>
            </a:tbl>
          </a:graphicData>
        </a:graphic>
      </p:graphicFrame>
      <p:sp>
        <p:nvSpPr>
          <p:cNvPr id="8" name="Rectangle: Rounded Corners 7"/>
          <p:cNvSpPr/>
          <p:nvPr/>
        </p:nvSpPr>
        <p:spPr>
          <a:xfrm>
            <a:off x="7884719" y="4451709"/>
            <a:ext cx="981120" cy="6037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>
            <a:endCxn id="8" idx="2"/>
          </p:cNvCxnSpPr>
          <p:nvPr/>
        </p:nvCxnSpPr>
        <p:spPr>
          <a:xfrm flipV="1">
            <a:off x="8375279" y="5055476"/>
            <a:ext cx="0" cy="453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8180158" y="4582951"/>
            <a:ext cx="380124" cy="336771"/>
          </a:xfrm>
          <a:prstGeom prst="ellipse">
            <a:avLst/>
          </a:prstGeom>
          <a:solidFill>
            <a:schemeClr val="bg1"/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r>
              <a:rPr lang="en-US" sz="1836" kern="0">
                <a:solidFill>
                  <a:sysClr val="windowText" lastClr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474350" y="4583981"/>
            <a:ext cx="1360577" cy="382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97" fontAlgn="b">
              <a:defRPr/>
            </a:pPr>
            <a:r>
              <a:rPr lang="en-US" sz="1836" kern="0">
                <a:solidFill>
                  <a:srgbClr val="000000"/>
                </a:solidFill>
                <a:latin typeface="Bradley Hand ITC" panose="03070402050302030203" pitchFamily="66" charset="0"/>
              </a:rPr>
              <a:t>Embedding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6705418" y="3072115"/>
            <a:ext cx="4496469" cy="1379594"/>
            <a:chOff x="6573671" y="3012151"/>
            <a:chExt cx="4408703" cy="1352666"/>
          </a:xfrm>
        </p:grpSpPr>
        <p:sp>
          <p:nvSpPr>
            <p:cNvPr id="5" name="Arc 4"/>
            <p:cNvSpPr/>
            <p:nvPr/>
          </p:nvSpPr>
          <p:spPr>
            <a:xfrm>
              <a:off x="8596806" y="3165415"/>
              <a:ext cx="914400" cy="1030034"/>
            </a:xfrm>
            <a:prstGeom prst="arc">
              <a:avLst>
                <a:gd name="adj1" fmla="val 12821407"/>
                <a:gd name="adj2" fmla="val 8841732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9352756" y="3530530"/>
              <a:ext cx="274320" cy="27432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Rectangle: Rounded Corners 8"/>
            <p:cNvSpPr/>
            <p:nvPr/>
          </p:nvSpPr>
          <p:spPr>
            <a:xfrm>
              <a:off x="7729954" y="3371349"/>
              <a:ext cx="961970" cy="5919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8" idx="0"/>
              <a:endCxn id="9" idx="2"/>
            </p:cNvCxnSpPr>
            <p:nvPr/>
          </p:nvCxnSpPr>
          <p:spPr>
            <a:xfrm flipV="1">
              <a:off x="8210939" y="3963331"/>
              <a:ext cx="0" cy="4014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9" idx="0"/>
              <a:endCxn id="10" idx="2"/>
            </p:cNvCxnSpPr>
            <p:nvPr/>
          </p:nvCxnSpPr>
          <p:spPr>
            <a:xfrm flipV="1">
              <a:off x="8210939" y="3012151"/>
              <a:ext cx="0" cy="3591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/>
            <p:cNvSpPr/>
            <p:nvPr/>
          </p:nvSpPr>
          <p:spPr>
            <a:xfrm>
              <a:off x="8019627" y="3502241"/>
              <a:ext cx="372704" cy="33019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L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573671" y="3530530"/>
              <a:ext cx="838691" cy="3748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32597" fontAlgn="b">
                <a:defRPr/>
              </a:pPr>
              <a:r>
                <a:rPr lang="en-US" sz="1836" kern="0">
                  <a:solidFill>
                    <a:srgbClr val="000000"/>
                  </a:solidFill>
                  <a:latin typeface="Bradley Hand ITC" panose="03070402050302030203" pitchFamily="66" charset="0"/>
                </a:rPr>
                <a:t>LSTM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715681" y="3495766"/>
              <a:ext cx="1266693" cy="3748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32597" fontAlgn="b">
                <a:defRPr/>
              </a:pPr>
              <a:r>
                <a:rPr lang="en-US" sz="1836" kern="0">
                  <a:solidFill>
                    <a:srgbClr val="000000"/>
                  </a:solidFill>
                  <a:latin typeface="Bradley Hand ITC" panose="03070402050302030203" pitchFamily="66" charset="0"/>
                </a:rPr>
                <a:t>Recurrence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7762686" y="5503331"/>
            <a:ext cx="1236323" cy="666997"/>
            <a:chOff x="7610303" y="5395913"/>
            <a:chExt cx="1212191" cy="653978"/>
          </a:xfrm>
        </p:grpSpPr>
        <p:sp>
          <p:nvSpPr>
            <p:cNvPr id="15" name="TextBox 14"/>
            <p:cNvSpPr txBox="1"/>
            <p:nvPr/>
          </p:nvSpPr>
          <p:spPr>
            <a:xfrm>
              <a:off x="7610303" y="5395913"/>
              <a:ext cx="1212191" cy="374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Text token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8008193" y="5675045"/>
                  <a:ext cx="587725" cy="3748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32597">
                    <a:defRPr/>
                  </a:pP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36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36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a14:m>
                  <a:r>
                    <a:rPr lang="en-US" sz="1836" kern="0">
                      <a:solidFill>
                        <a:sysClr val="windowText" lastClr="000000"/>
                      </a:solidFill>
                      <a:latin typeface="Bradley Hand ITC" panose="03070402050302030203" pitchFamily="66" charset="0"/>
                    </a:rPr>
                    <a:t>(t)</a:t>
                  </a:r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8193" y="5675045"/>
                  <a:ext cx="587725" cy="374846"/>
                </a:xfrm>
                <a:prstGeom prst="rect">
                  <a:avLst/>
                </a:prstGeom>
                <a:blipFill>
                  <a:blip r:embed="rId3"/>
                  <a:stretch>
                    <a:fillRect t="-20635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3" name="Group 72"/>
          <p:cNvGrpSpPr/>
          <p:nvPr/>
        </p:nvGrpSpPr>
        <p:grpSpPr>
          <a:xfrm>
            <a:off x="6912623" y="6194593"/>
            <a:ext cx="3049626" cy="357330"/>
            <a:chOff x="6776832" y="6073682"/>
            <a:chExt cx="2990101" cy="350355"/>
          </a:xfrm>
        </p:grpSpPr>
        <p:sp>
          <p:nvSpPr>
            <p:cNvPr id="26" name="Rectangle 25"/>
            <p:cNvSpPr/>
            <p:nvPr/>
          </p:nvSpPr>
          <p:spPr>
            <a:xfrm>
              <a:off x="6823836" y="6138052"/>
              <a:ext cx="232560" cy="23176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224" kern="0">
                  <a:solidFill>
                    <a:sysClr val="windowText" lastClr="000000"/>
                  </a:solidFill>
                  <a:latin typeface="Arial Narrow" panose="020B0606020202030204" pitchFamily="34" charset="0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124961" y="6136407"/>
              <a:ext cx="232560" cy="23176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224" kern="0">
                  <a:solidFill>
                    <a:sysClr val="windowText" lastClr="000000"/>
                  </a:solidFill>
                  <a:latin typeface="Arial Narrow" panose="020B0606020202030204" pitchFamily="34" charset="0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298786" y="6132292"/>
              <a:ext cx="232560" cy="23176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224" b="1" kern="0">
                  <a:solidFill>
                    <a:sysClr val="windowText" lastClr="000000"/>
                  </a:solidFill>
                  <a:latin typeface="Arial Narrow" panose="020B0606020202030204" pitchFamily="34" charset="0"/>
                </a:rPr>
                <a:t>1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482863" y="6133042"/>
              <a:ext cx="232560" cy="231767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224" kern="0">
                  <a:solidFill>
                    <a:sysClr val="windowText" lastClr="000000"/>
                  </a:solidFill>
                  <a:latin typeface="Arial Narrow" panose="020B0606020202030204" pitchFamily="34" charset="0"/>
                </a:rPr>
                <a:t>0</a:t>
              </a:r>
            </a:p>
          </p:txBody>
        </p:sp>
        <p:sp>
          <p:nvSpPr>
            <p:cNvPr id="30" name="Rounded Rectangle 25"/>
            <p:cNvSpPr/>
            <p:nvPr/>
          </p:nvSpPr>
          <p:spPr>
            <a:xfrm>
              <a:off x="6776832" y="6073682"/>
              <a:ext cx="2990101" cy="350355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7730625" y="6246889"/>
              <a:ext cx="173055" cy="23773"/>
              <a:chOff x="1202825" y="3883270"/>
              <a:chExt cx="173055" cy="23773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1202825" y="3883270"/>
                <a:ext cx="24189" cy="2377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278417" y="3883270"/>
                <a:ext cx="24189" cy="2377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1351691" y="3883270"/>
                <a:ext cx="24189" cy="2377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35" name="Oval 34"/>
            <p:cNvSpPr/>
            <p:nvPr/>
          </p:nvSpPr>
          <p:spPr>
            <a:xfrm>
              <a:off x="8914419" y="6246889"/>
              <a:ext cx="24189" cy="2377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8990011" y="6246889"/>
              <a:ext cx="24189" cy="2377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9063285" y="6246889"/>
              <a:ext cx="24189" cy="2377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735238" y="1076416"/>
            <a:ext cx="2724523" cy="1995699"/>
            <a:chOff x="6602909" y="1055406"/>
            <a:chExt cx="2671343" cy="1956745"/>
          </a:xfrm>
        </p:grpSpPr>
        <p:sp>
          <p:nvSpPr>
            <p:cNvPr id="10" name="Rectangle: Rounded Corners 9"/>
            <p:cNvSpPr/>
            <p:nvPr/>
          </p:nvSpPr>
          <p:spPr>
            <a:xfrm>
              <a:off x="7729954" y="2420169"/>
              <a:ext cx="961970" cy="5919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0" idx="0"/>
            </p:cNvCxnSpPr>
            <p:nvPr/>
          </p:nvCxnSpPr>
          <p:spPr>
            <a:xfrm flipV="1">
              <a:off x="8210939" y="2055032"/>
              <a:ext cx="0" cy="3651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7595946" y="1421636"/>
              <a:ext cx="1236236" cy="374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Class label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8019627" y="2551061"/>
              <a:ext cx="372704" cy="33019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602909" y="2511927"/>
              <a:ext cx="752129" cy="3748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32597" fontAlgn="b">
                <a:defRPr/>
              </a:pPr>
              <a:r>
                <a:rPr lang="en-US" sz="1836" kern="0">
                  <a:solidFill>
                    <a:srgbClr val="000000"/>
                  </a:solidFill>
                  <a:latin typeface="Bradley Hand ITC" panose="03070402050302030203" pitchFamily="66" charset="0"/>
                </a:rPr>
                <a:t>Dense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7124961" y="1055406"/>
              <a:ext cx="2149291" cy="350355"/>
              <a:chOff x="337109" y="1544388"/>
              <a:chExt cx="2149291" cy="350355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384113" y="1605878"/>
                <a:ext cx="232560" cy="231767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r>
                  <a:rPr lang="en-US" sz="1224" kern="0">
                    <a:solidFill>
                      <a:sysClr val="windowText" lastClr="000000"/>
                    </a:solidFill>
                    <a:latin typeface="Arial Narrow" panose="020B0606020202030204" pitchFamily="34" charset="0"/>
                  </a:rPr>
                  <a:t>0</a:t>
                </a: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85238" y="1605878"/>
                <a:ext cx="232560" cy="23176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r>
                  <a:rPr lang="en-US" sz="1224" kern="0">
                    <a:solidFill>
                      <a:sysClr val="windowText" lastClr="000000"/>
                    </a:solidFill>
                    <a:latin typeface="Arial Narrow" panose="020B0606020202030204" pitchFamily="34" charset="0"/>
                  </a:rPr>
                  <a:t>0</a:t>
                </a: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1419999" y="1605878"/>
                <a:ext cx="232560" cy="231767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r>
                  <a:rPr lang="en-US" sz="1224" kern="0">
                    <a:solidFill>
                      <a:sysClr val="windowText" lastClr="000000"/>
                    </a:solidFill>
                    <a:latin typeface="Arial Narrow" panose="020B0606020202030204" pitchFamily="34" charset="0"/>
                  </a:rPr>
                  <a:t>1</a:t>
                </a: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208561" y="1605878"/>
                <a:ext cx="232560" cy="231767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r>
                  <a:rPr lang="en-US" sz="1224" kern="0">
                    <a:solidFill>
                      <a:sysClr val="windowText" lastClr="000000"/>
                    </a:solidFill>
                    <a:latin typeface="Arial Narrow" panose="020B0606020202030204" pitchFamily="34" charset="0"/>
                  </a:rPr>
                  <a:t>0</a:t>
                </a:r>
              </a:p>
            </p:txBody>
          </p:sp>
          <p:sp>
            <p:nvSpPr>
              <p:cNvPr id="43" name="Rounded Rectangle 25"/>
              <p:cNvSpPr/>
              <p:nvPr/>
            </p:nvSpPr>
            <p:spPr>
              <a:xfrm>
                <a:off x="337109" y="1544388"/>
                <a:ext cx="2149291" cy="350355"/>
              </a:xfrm>
              <a:prstGeom prst="roundRect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1091326" y="1709875"/>
                <a:ext cx="173055" cy="23773"/>
                <a:chOff x="1202825" y="3883270"/>
                <a:chExt cx="173055" cy="23773"/>
              </a:xfrm>
            </p:grpSpPr>
            <p:sp>
              <p:nvSpPr>
                <p:cNvPr id="49" name="Oval 48"/>
                <p:cNvSpPr/>
                <p:nvPr/>
              </p:nvSpPr>
              <p:spPr>
                <a:xfrm>
                  <a:off x="1202825" y="3883270"/>
                  <a:ext cx="24189" cy="2377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0" name="Oval 49"/>
                <p:cNvSpPr/>
                <p:nvPr/>
              </p:nvSpPr>
              <p:spPr>
                <a:xfrm>
                  <a:off x="1278417" y="3883270"/>
                  <a:ext cx="24189" cy="2377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1351691" y="3883270"/>
                  <a:ext cx="24189" cy="2377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1861460" y="1709875"/>
                <a:ext cx="173055" cy="23773"/>
                <a:chOff x="2474696" y="1709875"/>
                <a:chExt cx="173055" cy="23773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2474696" y="1709875"/>
                  <a:ext cx="24189" cy="2377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2550288" y="1709875"/>
                  <a:ext cx="24189" cy="2377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8" name="Oval 47"/>
                <p:cNvSpPr/>
                <p:nvPr/>
              </p:nvSpPr>
              <p:spPr>
                <a:xfrm>
                  <a:off x="2623562" y="1709875"/>
                  <a:ext cx="24189" cy="2377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32597">
                    <a:defRPr/>
                  </a:pP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7986625" y="1730800"/>
                  <a:ext cx="591059" cy="3748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32597">
                    <a:defRPr/>
                  </a:pP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36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36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lang="en-US" sz="1836" kern="0">
                      <a:solidFill>
                        <a:sysClr val="windowText" lastClr="000000"/>
                      </a:solidFill>
                      <a:latin typeface="Bradley Hand ITC" panose="03070402050302030203" pitchFamily="66" charset="0"/>
                    </a:rPr>
                    <a:t>(t)</a:t>
                  </a:r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6625" y="1730800"/>
                  <a:ext cx="591059" cy="374846"/>
                </a:xfrm>
                <a:prstGeom prst="rect">
                  <a:avLst/>
                </a:prstGeom>
                <a:blipFill>
                  <a:blip r:embed="rId4"/>
                  <a:stretch>
                    <a:fillRect t="-20968" b="-241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7" name="Arc 66"/>
          <p:cNvSpPr/>
          <p:nvPr/>
        </p:nvSpPr>
        <p:spPr>
          <a:xfrm flipV="1">
            <a:off x="1053487" y="5737196"/>
            <a:ext cx="5994644" cy="1154409"/>
          </a:xfrm>
          <a:prstGeom prst="arc">
            <a:avLst>
              <a:gd name="adj1" fmla="val 10759220"/>
              <a:gd name="adj2" fmla="val 21385084"/>
            </a:avLst>
          </a:prstGeom>
          <a:ln w="28575">
            <a:solidFill>
              <a:schemeClr val="bg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181834" y="4323128"/>
            <a:ext cx="6346054" cy="2574725"/>
            <a:chOff x="177421" y="4238746"/>
            <a:chExt cx="6222186" cy="2524469"/>
          </a:xfrm>
        </p:grpSpPr>
        <p:sp>
          <p:nvSpPr>
            <p:cNvPr id="53" name="Rectangle 52"/>
            <p:cNvSpPr/>
            <p:nvPr/>
          </p:nvSpPr>
          <p:spPr>
            <a:xfrm rot="16200000">
              <a:off x="896227" y="5943020"/>
              <a:ext cx="258263" cy="24520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 rot="16200000">
              <a:off x="1139390" y="5943020"/>
              <a:ext cx="258263" cy="2452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 rot="16200000">
              <a:off x="1384595" y="5943020"/>
              <a:ext cx="258263" cy="24520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 rot="16200000">
              <a:off x="1619789" y="5943020"/>
              <a:ext cx="258263" cy="2452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 rot="16200000">
              <a:off x="1864994" y="5943020"/>
              <a:ext cx="258263" cy="2452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 rot="16200000">
              <a:off x="2108157" y="5943020"/>
              <a:ext cx="258263" cy="24520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 rot="16200000">
              <a:off x="2353362" y="5943020"/>
              <a:ext cx="258263" cy="2452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 rot="16200000">
              <a:off x="2596456" y="5943962"/>
              <a:ext cx="258263" cy="2452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 rot="16200000">
              <a:off x="2841661" y="5943962"/>
              <a:ext cx="258263" cy="2452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" name="Double Brace 61"/>
            <p:cNvSpPr/>
            <p:nvPr/>
          </p:nvSpPr>
          <p:spPr>
            <a:xfrm>
              <a:off x="177421" y="4238746"/>
              <a:ext cx="6222186" cy="2524469"/>
            </a:xfrm>
            <a:prstGeom prst="bracePair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47906" y="5399492"/>
              <a:ext cx="3392275" cy="374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b="1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Input feature (</a:t>
              </a: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1 x 11 x (1x943)) </a:t>
              </a:r>
              <a:endParaRPr lang="en-US" sz="1836" b="1" kern="0">
                <a:solidFill>
                  <a:sysClr val="windowText" lastClr="000000"/>
                </a:solidFill>
                <a:latin typeface="Bradley Hand ITC" panose="03070402050302030203" pitchFamily="66" charset="0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76436" y="4918252"/>
              <a:ext cx="5799986" cy="2807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32597">
                <a:defRPr/>
              </a:pPr>
              <a:r>
                <a:rPr lang="en-US" sz="1224" kern="0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'BOS from </a:t>
              </a:r>
              <a:r>
                <a:rPr lang="en-US" sz="1224" kern="0" err="1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boston</a:t>
              </a:r>
              <a:r>
                <a:rPr lang="en-US" sz="1224" kern="0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to Pittsburgh on Thursday of next week EOS</a:t>
              </a:r>
              <a:r>
                <a:rPr lang="en-US" sz="1224" kern="0">
                  <a:solidFill>
                    <a:sysClr val="windowText" lastClr="000000"/>
                  </a:solidFill>
                </a:rPr>
                <a:t>'</a:t>
              </a:r>
            </a:p>
          </p:txBody>
        </p:sp>
        <p:sp>
          <p:nvSpPr>
            <p:cNvPr id="65" name="Rectangle 64"/>
            <p:cNvSpPr/>
            <p:nvPr/>
          </p:nvSpPr>
          <p:spPr>
            <a:xfrm rot="16200000">
              <a:off x="3117043" y="5943020"/>
              <a:ext cx="258263" cy="2452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 rot="16200000">
              <a:off x="3362248" y="5943020"/>
              <a:ext cx="258263" cy="2452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480767" y="5877557"/>
              <a:ext cx="445956" cy="3748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#1</a:t>
              </a: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063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0" grpId="0" animBg="1"/>
      <p:bldP spid="23" grpId="0"/>
      <p:bldP spid="6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42380" y="346784"/>
            <a:ext cx="4043471" cy="606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3264" b="1" kern="0">
                <a:solidFill>
                  <a:sysClr val="windowText" lastClr="000000"/>
                </a:solidFill>
              </a:rPr>
              <a:t>Error or Loss Function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669262" y="3181786"/>
            <a:ext cx="1368751" cy="862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32597">
              <a:defRPr/>
            </a:pPr>
            <a:r>
              <a:rPr lang="en-US" sz="2448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Loss</a:t>
            </a:r>
          </a:p>
          <a:p>
            <a:pPr algn="ctr" defTabSz="932597">
              <a:defRPr/>
            </a:pPr>
            <a:r>
              <a:rPr lang="en-US" sz="2448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function</a:t>
            </a:r>
          </a:p>
        </p:txBody>
      </p:sp>
      <p:grpSp>
        <p:nvGrpSpPr>
          <p:cNvPr id="99" name="Group 98"/>
          <p:cNvGrpSpPr/>
          <p:nvPr/>
        </p:nvGrpSpPr>
        <p:grpSpPr>
          <a:xfrm>
            <a:off x="5479326" y="3114091"/>
            <a:ext cx="6643670" cy="990628"/>
            <a:chOff x="5434139" y="3612368"/>
            <a:chExt cx="6513993" cy="9712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/>
                <p:cNvSpPr txBox="1"/>
                <p:nvPr/>
              </p:nvSpPr>
              <p:spPr>
                <a:xfrm>
                  <a:off x="5434139" y="3740603"/>
                  <a:ext cx="3989554" cy="5968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932597">
                    <a:defRPr/>
                  </a:pPr>
                  <a:r>
                    <a:rPr lang="en-US" sz="3264" kern="0">
                      <a:solidFill>
                        <a:sysClr val="windowText" lastClr="000000"/>
                      </a:solidFill>
                      <a:latin typeface="Bradley Hand ITC" panose="03070402050302030203" pitchFamily="66" charset="0"/>
                    </a:rPr>
                    <a:t>ce</a:t>
                  </a:r>
                  <a14:m>
                    <m:oMath xmlns:m="http://schemas.openxmlformats.org/officeDocument/2006/math">
                      <m:r>
                        <a:rPr lang="en-US" sz="3264" ker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64" i="1" ker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3264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3264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3264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264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  <m:e>
                          <m:sSub>
                            <m:sSubPr>
                              <m:ctrlPr>
                                <a:rPr lang="en-US" sz="3264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64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64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3264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64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3264" i="1" ker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64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64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264" i="1" ker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a14:m>
                  <a:endParaRPr lang="en-US" sz="1836" kern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TextBox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4139" y="3740603"/>
                  <a:ext cx="3989554" cy="596895"/>
                </a:xfrm>
                <a:prstGeom prst="rect">
                  <a:avLst/>
                </a:prstGeom>
                <a:blipFill>
                  <a:blip r:embed="rId3"/>
                  <a:stretch>
                    <a:fillRect l="-6297" t="-15000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TextBox 92"/>
            <p:cNvSpPr txBox="1"/>
            <p:nvPr/>
          </p:nvSpPr>
          <p:spPr>
            <a:xfrm>
              <a:off x="9580176" y="3612368"/>
              <a:ext cx="2367956" cy="971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285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Cross entropy </a:t>
              </a:r>
            </a:p>
            <a:p>
              <a:pPr defTabSz="932597">
                <a:defRPr/>
              </a:pPr>
              <a:r>
                <a:rPr lang="en-US" sz="285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error</a:t>
              </a:r>
              <a:endPara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endParaRPr>
            </a:p>
          </p:txBody>
        </p:sp>
      </p:grpSp>
      <p:sp>
        <p:nvSpPr>
          <p:cNvPr id="102" name="Rounded Rectangle 101"/>
          <p:cNvSpPr/>
          <p:nvPr/>
        </p:nvSpPr>
        <p:spPr>
          <a:xfrm>
            <a:off x="5162894" y="2406635"/>
            <a:ext cx="4447133" cy="2317445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753986" y="990683"/>
                <a:ext cx="3429668" cy="382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32597">
                  <a:defRPr/>
                </a:pPr>
                <a:r>
                  <a:rPr lang="en-US" sz="1836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Label One-hot encoded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36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36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1836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(t))</a:t>
                </a: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986" y="990683"/>
                <a:ext cx="3429668" cy="382308"/>
              </a:xfrm>
              <a:prstGeom prst="rect">
                <a:avLst/>
              </a:prstGeom>
              <a:blipFill>
                <a:blip r:embed="rId4"/>
                <a:stretch>
                  <a:fillRect t="-20968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4666678" y="1543960"/>
            <a:ext cx="5575834" cy="474212"/>
            <a:chOff x="4574726" y="1513824"/>
            <a:chExt cx="5467000" cy="464956"/>
          </a:xfrm>
        </p:grpSpPr>
        <p:sp>
          <p:nvSpPr>
            <p:cNvPr id="15" name="Rectangle 14"/>
            <p:cNvSpPr/>
            <p:nvPr/>
          </p:nvSpPr>
          <p:spPr>
            <a:xfrm>
              <a:off x="4574726" y="1513824"/>
              <a:ext cx="441194" cy="46495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224" kern="0">
                  <a:solidFill>
                    <a:sysClr val="windowText" lastClr="000000"/>
                  </a:solidFill>
                  <a:latin typeface="Arial Narrow" panose="020B0606020202030204" pitchFamily="34" charset="0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143880" y="1513824"/>
              <a:ext cx="441194" cy="46495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224" kern="0">
                  <a:solidFill>
                    <a:sysClr val="windowText" lastClr="000000"/>
                  </a:solidFill>
                  <a:latin typeface="Arial Narrow" panose="020B0606020202030204" pitchFamily="34" charset="0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812740" y="1513824"/>
              <a:ext cx="441194" cy="464956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224" kern="0">
                  <a:solidFill>
                    <a:sysClr val="windowText" lastClr="000000"/>
                  </a:solidFill>
                  <a:latin typeface="Arial Narrow" panose="020B0606020202030204" pitchFamily="34" charset="0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362518" y="1513824"/>
              <a:ext cx="441194" cy="46495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224" kern="0">
                  <a:solidFill>
                    <a:sysClr val="windowText" lastClr="000000"/>
                  </a:solidFill>
                  <a:latin typeface="Arial Narrow" panose="020B0606020202030204" pitchFamily="34" charset="0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600532" y="1513824"/>
              <a:ext cx="441194" cy="46495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224" kern="0">
                  <a:solidFill>
                    <a:sysClr val="windowText" lastClr="000000"/>
                  </a:solidFill>
                  <a:latin typeface="Arial Narrow" panose="020B0606020202030204" pitchFamily="34" charset="0"/>
                </a:rPr>
                <a:t>0</a:t>
              </a:r>
            </a:p>
          </p:txBody>
        </p:sp>
      </p:grpSp>
      <p:sp>
        <p:nvSpPr>
          <p:cNvPr id="26" name="Rounded Rectangle 25"/>
          <p:cNvSpPr/>
          <p:nvPr/>
        </p:nvSpPr>
        <p:spPr>
          <a:xfrm>
            <a:off x="4576068" y="1418968"/>
            <a:ext cx="5785505" cy="716852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730866" y="5185820"/>
            <a:ext cx="1942847" cy="97169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r>
              <a:rPr lang="en-US" sz="3264" b="1" kern="0">
                <a:solidFill>
                  <a:schemeClr val="tx1"/>
                </a:solidFill>
                <a:latin typeface="Bradley Hand ITC" panose="03070402050302030203" pitchFamily="66" charset="0"/>
              </a:rPr>
              <a:t>Model</a:t>
            </a:r>
          </a:p>
        </p:txBody>
      </p:sp>
      <p:sp>
        <p:nvSpPr>
          <p:cNvPr id="142" name="Curved Down Arrow 1"/>
          <p:cNvSpPr/>
          <p:nvPr/>
        </p:nvSpPr>
        <p:spPr>
          <a:xfrm rot="16200000" flipH="1">
            <a:off x="-193855" y="4360094"/>
            <a:ext cx="1345550" cy="448095"/>
          </a:xfrm>
          <a:prstGeom prst="curvedDownArrow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chemeClr val="tx1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030800" y="4940000"/>
            <a:ext cx="2755158" cy="382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Predicted Probabilities (p)</a:t>
            </a:r>
          </a:p>
        </p:txBody>
      </p:sp>
      <p:sp>
        <p:nvSpPr>
          <p:cNvPr id="143" name="Curved Down Arrow 1"/>
          <p:cNvSpPr/>
          <p:nvPr/>
        </p:nvSpPr>
        <p:spPr>
          <a:xfrm flipV="1">
            <a:off x="2829712" y="6069223"/>
            <a:ext cx="2949342" cy="428730"/>
          </a:xfrm>
          <a:prstGeom prst="curvedDownArrow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chemeClr val="tx1"/>
              </a:solidFill>
            </a:endParaRPr>
          </a:p>
        </p:txBody>
      </p:sp>
      <p:sp>
        <p:nvSpPr>
          <p:cNvPr id="166" name="Rounded Rectangle 179"/>
          <p:cNvSpPr/>
          <p:nvPr/>
        </p:nvSpPr>
        <p:spPr>
          <a:xfrm>
            <a:off x="4576843" y="5300769"/>
            <a:ext cx="5785505" cy="716852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/>
              <p:cNvSpPr txBox="1"/>
              <p:nvPr/>
            </p:nvSpPr>
            <p:spPr>
              <a:xfrm>
                <a:off x="1510746" y="3006164"/>
                <a:ext cx="599425" cy="3823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32597">
                  <a:defRPr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36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36" i="1" ker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836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(t)</a:t>
                </a:r>
              </a:p>
            </p:txBody>
          </p:sp>
        </mc:Choice>
        <mc:Fallback xmlns="">
          <p:sp>
            <p:nvSpPr>
              <p:cNvPr id="131" name="TextBox 1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746" y="3006164"/>
                <a:ext cx="599425" cy="382308"/>
              </a:xfrm>
              <a:prstGeom prst="rect">
                <a:avLst/>
              </a:prstGeom>
              <a:blipFill>
                <a:blip r:embed="rId5"/>
                <a:stretch>
                  <a:fillRect t="-20635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4673852" y="5427997"/>
            <a:ext cx="5575834" cy="474212"/>
            <a:chOff x="4581760" y="5322049"/>
            <a:chExt cx="5467000" cy="464956"/>
          </a:xfrm>
        </p:grpSpPr>
        <p:sp>
          <p:nvSpPr>
            <p:cNvPr id="155" name="Rectangle 154"/>
            <p:cNvSpPr/>
            <p:nvPr/>
          </p:nvSpPr>
          <p:spPr>
            <a:xfrm>
              <a:off x="4581760" y="5322049"/>
              <a:ext cx="441194" cy="46495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224" kern="0">
                <a:solidFill>
                  <a:sysClr val="windowText" lastClr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5150914" y="5322049"/>
              <a:ext cx="441194" cy="46495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224" kern="0">
                <a:solidFill>
                  <a:sysClr val="windowText" lastClr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6819774" y="5322049"/>
              <a:ext cx="441194" cy="46495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224" kern="0">
                <a:solidFill>
                  <a:sysClr val="windowText" lastClr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7369552" y="5322049"/>
              <a:ext cx="441194" cy="46495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224" kern="0">
                <a:solidFill>
                  <a:sysClr val="windowText" lastClr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9607566" y="5322049"/>
              <a:ext cx="441194" cy="46495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224" kern="0">
                <a:solidFill>
                  <a:sysClr val="windowText" lastClr="000000"/>
                </a:solidFill>
                <a:latin typeface="Arial Narrow" panose="020B0606020202030204" pitchFamily="34" charset="0"/>
              </a:endParaRPr>
            </a:p>
          </p:txBody>
        </p:sp>
        <p:grpSp>
          <p:nvGrpSpPr>
            <p:cNvPr id="132" name="Group 131"/>
            <p:cNvGrpSpPr/>
            <p:nvPr/>
          </p:nvGrpSpPr>
          <p:grpSpPr>
            <a:xfrm>
              <a:off x="6120521" y="5542641"/>
              <a:ext cx="173055" cy="23773"/>
              <a:chOff x="1202825" y="3883270"/>
              <a:chExt cx="173055" cy="23773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1202825" y="3883270"/>
                <a:ext cx="24189" cy="2377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1278417" y="3883270"/>
                <a:ext cx="24189" cy="2377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1351691" y="3883270"/>
                <a:ext cx="24189" cy="2377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36" name="Group 135"/>
            <p:cNvGrpSpPr/>
            <p:nvPr/>
          </p:nvGrpSpPr>
          <p:grpSpPr>
            <a:xfrm>
              <a:off x="8680060" y="5542641"/>
              <a:ext cx="173055" cy="23773"/>
              <a:chOff x="1202825" y="3883270"/>
              <a:chExt cx="173055" cy="23773"/>
            </a:xfrm>
          </p:grpSpPr>
          <p:sp>
            <p:nvSpPr>
              <p:cNvPr id="137" name="Oval 136"/>
              <p:cNvSpPr/>
              <p:nvPr/>
            </p:nvSpPr>
            <p:spPr>
              <a:xfrm>
                <a:off x="1202825" y="3883270"/>
                <a:ext cx="24189" cy="2377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1278417" y="3883270"/>
                <a:ext cx="24189" cy="2377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1351691" y="3883270"/>
                <a:ext cx="24189" cy="23773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/>
              <p:cNvSpPr txBox="1"/>
              <p:nvPr/>
            </p:nvSpPr>
            <p:spPr>
              <a:xfrm>
                <a:off x="1171984" y="3791305"/>
                <a:ext cx="646118" cy="3823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32597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36" i="1" ker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943</m:t>
                      </m:r>
                    </m:oMath>
                  </m:oMathPara>
                </a14:m>
                <a:endPara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140" name="TextBox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984" y="3791305"/>
                <a:ext cx="646118" cy="3823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Rectangle 143"/>
          <p:cNvSpPr/>
          <p:nvPr/>
        </p:nvSpPr>
        <p:spPr>
          <a:xfrm>
            <a:off x="302811" y="3475452"/>
            <a:ext cx="237190" cy="23638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r>
              <a:rPr lang="en-US" sz="1224" kern="0">
                <a:solidFill>
                  <a:sysClr val="windowText" lastClr="000000"/>
                </a:solidFill>
                <a:latin typeface="Arial Narrow" panose="020B0606020202030204" pitchFamily="34" charset="0"/>
              </a:rPr>
              <a:t>0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609930" y="3475452"/>
            <a:ext cx="237190" cy="23638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r>
              <a:rPr lang="en-US" sz="1224" kern="0">
                <a:solidFill>
                  <a:sysClr val="windowText" lastClr="000000"/>
                </a:solidFill>
                <a:latin typeface="Arial Narrow" panose="020B0606020202030204" pitchFamily="34" charset="0"/>
              </a:rPr>
              <a:t>0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1807123" y="3475452"/>
            <a:ext cx="237190" cy="23638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r>
              <a:rPr lang="en-US" sz="1224" b="1" kern="0">
                <a:solidFill>
                  <a:sysClr val="windowText" lastClr="000000"/>
                </a:solidFill>
                <a:latin typeface="Arial Narrow" panose="020B0606020202030204" pitchFamily="34" charset="0"/>
              </a:rPr>
              <a:t>1</a:t>
            </a:r>
          </a:p>
        </p:txBody>
      </p:sp>
      <p:sp>
        <p:nvSpPr>
          <p:cNvPr id="147" name="Rectangle 146"/>
          <p:cNvSpPr/>
          <p:nvPr/>
        </p:nvSpPr>
        <p:spPr>
          <a:xfrm>
            <a:off x="3014772" y="3475452"/>
            <a:ext cx="237190" cy="236381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r>
              <a:rPr lang="en-US" sz="1224" kern="0">
                <a:solidFill>
                  <a:sysClr val="windowText" lastClr="000000"/>
                </a:solidFill>
                <a:latin typeface="Arial Narrow" panose="020B0606020202030204" pitchFamily="34" charset="0"/>
              </a:rPr>
              <a:t>0</a:t>
            </a:r>
          </a:p>
        </p:txBody>
      </p:sp>
      <p:sp>
        <p:nvSpPr>
          <p:cNvPr id="148" name="Rounded Rectangle 25"/>
          <p:cNvSpPr/>
          <p:nvPr/>
        </p:nvSpPr>
        <p:spPr>
          <a:xfrm>
            <a:off x="254872" y="3412738"/>
            <a:ext cx="3049626" cy="357330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grpSp>
        <p:nvGrpSpPr>
          <p:cNvPr id="149" name="Group 148"/>
          <p:cNvGrpSpPr/>
          <p:nvPr/>
        </p:nvGrpSpPr>
        <p:grpSpPr>
          <a:xfrm>
            <a:off x="1227652" y="3581519"/>
            <a:ext cx="176500" cy="24246"/>
            <a:chOff x="1202825" y="3883270"/>
            <a:chExt cx="173055" cy="23773"/>
          </a:xfrm>
        </p:grpSpPr>
        <p:sp>
          <p:nvSpPr>
            <p:cNvPr id="150" name="Oval 149"/>
            <p:cNvSpPr/>
            <p:nvPr/>
          </p:nvSpPr>
          <p:spPr>
            <a:xfrm>
              <a:off x="1202825" y="3883270"/>
              <a:ext cx="24189" cy="2377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1" name="Oval 150"/>
            <p:cNvSpPr/>
            <p:nvPr/>
          </p:nvSpPr>
          <p:spPr>
            <a:xfrm>
              <a:off x="1278417" y="3883270"/>
              <a:ext cx="24189" cy="2377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2" name="Oval 151"/>
            <p:cNvSpPr/>
            <p:nvPr/>
          </p:nvSpPr>
          <p:spPr>
            <a:xfrm>
              <a:off x="1351691" y="3883270"/>
              <a:ext cx="24189" cy="2377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53" name="Oval 152"/>
          <p:cNvSpPr/>
          <p:nvPr/>
        </p:nvSpPr>
        <p:spPr>
          <a:xfrm>
            <a:off x="2435012" y="3581519"/>
            <a:ext cx="24671" cy="242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165" name="Oval 164"/>
          <p:cNvSpPr/>
          <p:nvPr/>
        </p:nvSpPr>
        <p:spPr>
          <a:xfrm>
            <a:off x="2512109" y="3581519"/>
            <a:ext cx="24671" cy="242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167" name="Oval 166"/>
          <p:cNvSpPr/>
          <p:nvPr/>
        </p:nvSpPr>
        <p:spPr>
          <a:xfrm>
            <a:off x="2586842" y="3581519"/>
            <a:ext cx="24671" cy="242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191433" y="1768944"/>
            <a:ext cx="176500" cy="24246"/>
            <a:chOff x="6069719" y="1734416"/>
            <a:chExt cx="173055" cy="23773"/>
          </a:xfrm>
        </p:grpSpPr>
        <p:sp>
          <p:nvSpPr>
            <p:cNvPr id="181" name="Oval 180"/>
            <p:cNvSpPr/>
            <p:nvPr/>
          </p:nvSpPr>
          <p:spPr>
            <a:xfrm>
              <a:off x="6069719" y="1734416"/>
              <a:ext cx="24189" cy="2377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2" name="Oval 181"/>
            <p:cNvSpPr/>
            <p:nvPr/>
          </p:nvSpPr>
          <p:spPr>
            <a:xfrm>
              <a:off x="6145311" y="1734416"/>
              <a:ext cx="24189" cy="2377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3" name="Oval 182"/>
            <p:cNvSpPr/>
            <p:nvPr/>
          </p:nvSpPr>
          <p:spPr>
            <a:xfrm>
              <a:off x="6218585" y="1734416"/>
              <a:ext cx="24189" cy="2377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825836" y="1768944"/>
            <a:ext cx="176500" cy="24246"/>
            <a:chOff x="8652701" y="1734416"/>
            <a:chExt cx="173055" cy="23773"/>
          </a:xfrm>
        </p:grpSpPr>
        <p:sp>
          <p:nvSpPr>
            <p:cNvPr id="185" name="Oval 184"/>
            <p:cNvSpPr/>
            <p:nvPr/>
          </p:nvSpPr>
          <p:spPr>
            <a:xfrm>
              <a:off x="8652701" y="1734416"/>
              <a:ext cx="24189" cy="2377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6" name="Oval 185"/>
            <p:cNvSpPr/>
            <p:nvPr/>
          </p:nvSpPr>
          <p:spPr>
            <a:xfrm>
              <a:off x="8728293" y="1734416"/>
              <a:ext cx="24189" cy="2377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7" name="Oval 186"/>
            <p:cNvSpPr/>
            <p:nvPr/>
          </p:nvSpPr>
          <p:spPr>
            <a:xfrm>
              <a:off x="8801567" y="1734416"/>
              <a:ext cx="24189" cy="2377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/>
              <p:cNvSpPr txBox="1"/>
              <p:nvPr/>
            </p:nvSpPr>
            <p:spPr>
              <a:xfrm>
                <a:off x="10438529" y="5435377"/>
                <a:ext cx="646118" cy="3823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32597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36" i="1" ker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129</m:t>
                      </m:r>
                    </m:oMath>
                  </m:oMathPara>
                </a14:m>
                <a:endPara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188" name="TextBox 1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8529" y="5435377"/>
                <a:ext cx="646118" cy="3823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/>
              <p:cNvSpPr txBox="1"/>
              <p:nvPr/>
            </p:nvSpPr>
            <p:spPr>
              <a:xfrm>
                <a:off x="10427085" y="1575132"/>
                <a:ext cx="646118" cy="3823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32597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36" i="1" ker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129</m:t>
                      </m:r>
                    </m:oMath>
                  </m:oMathPara>
                </a14:m>
                <a:endPara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endParaRPr>
              </a:p>
            </p:txBody>
          </p:sp>
        </mc:Choice>
        <mc:Fallback xmlns="">
          <p:sp>
            <p:nvSpPr>
              <p:cNvPr id="189" name="TextBox 1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085" y="1575132"/>
                <a:ext cx="646118" cy="3823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026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10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3C0BAD-5240-4994-BC1A-25BFE3888E42}"/>
              </a:ext>
            </a:extLst>
          </p:cNvPr>
          <p:cNvSpPr/>
          <p:nvPr/>
        </p:nvSpPr>
        <p:spPr>
          <a:xfrm>
            <a:off x="2208617" y="2541072"/>
            <a:ext cx="1304617" cy="72866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r>
              <a:rPr lang="en-US" sz="1836" kern="0">
                <a:solidFill>
                  <a:sysClr val="windowText" lastClr="000000"/>
                </a:solidFill>
              </a:rPr>
              <a:t>Train</a:t>
            </a:r>
          </a:p>
          <a:p>
            <a:pPr algn="ctr" defTabSz="932597">
              <a:defRPr/>
            </a:pPr>
            <a:r>
              <a:rPr lang="en-US" sz="1836" kern="0">
                <a:solidFill>
                  <a:sysClr val="windowText" lastClr="000000"/>
                </a:solidFill>
              </a:rPr>
              <a:t>(</a:t>
            </a: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learner</a:t>
            </a:r>
            <a:r>
              <a:rPr lang="en-US" sz="1836" kern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7CC734-474D-4902-BCC5-EB52B7CA1A9A}"/>
              </a:ext>
            </a:extLst>
          </p:cNvPr>
          <p:cNvSpPr/>
          <p:nvPr/>
        </p:nvSpPr>
        <p:spPr>
          <a:xfrm>
            <a:off x="2208617" y="3772438"/>
            <a:ext cx="1304618" cy="85523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r>
              <a:rPr lang="en-US" sz="1836" kern="0">
                <a:solidFill>
                  <a:sysClr val="windowText" lastClr="000000"/>
                </a:solidFill>
              </a:rPr>
              <a:t>Reporting</a:t>
            </a:r>
          </a:p>
        </p:txBody>
      </p:sp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B776F5D8-A3FE-4EBA-94A3-ADBF064F75F7}"/>
              </a:ext>
            </a:extLst>
          </p:cNvPr>
          <p:cNvSpPr/>
          <p:nvPr/>
        </p:nvSpPr>
        <p:spPr>
          <a:xfrm>
            <a:off x="4552199" y="1152125"/>
            <a:ext cx="1032558" cy="996379"/>
          </a:xfrm>
          <a:prstGeom prst="flowChartMagneticDisk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r>
              <a:rPr lang="en-US" sz="1836" kern="0">
                <a:solidFill>
                  <a:schemeClr val="tx1"/>
                </a:solidFill>
              </a:rPr>
              <a:t>Training</a:t>
            </a:r>
          </a:p>
          <a:p>
            <a:pPr algn="ctr" defTabSz="932597">
              <a:defRPr/>
            </a:pPr>
            <a:r>
              <a:rPr lang="en-US" sz="1836" kern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1" name="Flowchart: Decision 10">
            <a:extLst>
              <a:ext uri="{FF2B5EF4-FFF2-40B4-BE49-F238E27FC236}">
                <a16:creationId xmlns:a16="http://schemas.microsoft.com/office/drawing/2014/main" id="{8E502944-33CD-4967-9333-31138925068F}"/>
              </a:ext>
            </a:extLst>
          </p:cNvPr>
          <p:cNvSpPr/>
          <p:nvPr/>
        </p:nvSpPr>
        <p:spPr>
          <a:xfrm>
            <a:off x="2056174" y="5130371"/>
            <a:ext cx="1609779" cy="1188397"/>
          </a:xfrm>
          <a:prstGeom prst="flowChartDecision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r>
              <a:rPr lang="en-US" sz="1836" kern="0" err="1">
                <a:solidFill>
                  <a:sysClr val="windowText" lastClr="000000"/>
                </a:solidFill>
              </a:rPr>
              <a:t>Trainmore</a:t>
            </a:r>
            <a:r>
              <a:rPr lang="en-US" sz="1836" kern="0">
                <a:solidFill>
                  <a:sysClr val="windowText" lastClr="000000"/>
                </a:solidFill>
              </a:rPr>
              <a:t>?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AA1614-1DBD-445B-9131-7E00E1656439}"/>
              </a:ext>
            </a:extLst>
          </p:cNvPr>
          <p:cNvCxnSpPr>
            <a:cxnSpLocks/>
          </p:cNvCxnSpPr>
          <p:nvPr/>
        </p:nvCxnSpPr>
        <p:spPr>
          <a:xfrm>
            <a:off x="2860926" y="2038368"/>
            <a:ext cx="1" cy="502704"/>
          </a:xfrm>
          <a:prstGeom prst="straightConnector1">
            <a:avLst/>
          </a:prstGeom>
          <a:ln w="762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0849A8-2699-4FA4-825C-9E42AFE7ED52}"/>
              </a:ext>
            </a:extLst>
          </p:cNvPr>
          <p:cNvCxnSpPr/>
          <p:nvPr/>
        </p:nvCxnSpPr>
        <p:spPr>
          <a:xfrm>
            <a:off x="2860925" y="3269733"/>
            <a:ext cx="0" cy="502704"/>
          </a:xfrm>
          <a:prstGeom prst="straightConnector1">
            <a:avLst/>
          </a:prstGeom>
          <a:ln w="762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064D749-2ADB-4196-BAED-CB559C417A44}"/>
              </a:ext>
            </a:extLst>
          </p:cNvPr>
          <p:cNvCxnSpPr/>
          <p:nvPr/>
        </p:nvCxnSpPr>
        <p:spPr>
          <a:xfrm>
            <a:off x="2860925" y="4627667"/>
            <a:ext cx="0" cy="502704"/>
          </a:xfrm>
          <a:prstGeom prst="straightConnector1">
            <a:avLst/>
          </a:prstGeom>
          <a:ln w="762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657293" y="1246854"/>
            <a:ext cx="2894906" cy="784615"/>
            <a:chOff x="1624080" y="1222517"/>
            <a:chExt cx="2838401" cy="7693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CC7E5C2-6798-4EBE-AB79-D09379E55C96}"/>
                </a:ext>
              </a:extLst>
            </p:cNvPr>
            <p:cNvSpPr/>
            <p:nvPr/>
          </p:nvSpPr>
          <p:spPr>
            <a:xfrm>
              <a:off x="1624080" y="1222517"/>
              <a:ext cx="2426514" cy="769300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2448" kern="0">
                  <a:solidFill>
                    <a:sysClr val="windowText" lastClr="000000"/>
                  </a:solidFill>
                </a:rPr>
                <a:t>Data Sampler</a:t>
              </a:r>
            </a:p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Features </a:t>
              </a:r>
              <a:r>
                <a:rPr lang="en-US" sz="1836" kern="0">
                  <a:solidFill>
                    <a:sysClr val="windowText" lastClr="000000"/>
                  </a:solidFill>
                </a:rPr>
                <a:t>(</a:t>
              </a: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x</a:t>
              </a:r>
              <a:r>
                <a:rPr lang="en-US" sz="1836" kern="0">
                  <a:solidFill>
                    <a:sysClr val="windowText" lastClr="000000"/>
                  </a:solidFill>
                </a:rPr>
                <a:t>), </a:t>
              </a: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Labels</a:t>
              </a:r>
              <a:r>
                <a:rPr lang="en-US" sz="1836" kern="0">
                  <a:solidFill>
                    <a:sysClr val="windowText" lastClr="000000"/>
                  </a:solidFill>
                </a:rPr>
                <a:t> (</a:t>
              </a: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Y</a:t>
              </a:r>
              <a:r>
                <a:rPr lang="en-US" sz="1836" kern="0">
                  <a:solidFill>
                    <a:sysClr val="windowText" lastClr="000000"/>
                  </a:solidFill>
                </a:rPr>
                <a:t>)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2E19EBD-2EB6-4408-852E-3C7DF361BAB6}"/>
                </a:ext>
              </a:extLst>
            </p:cNvPr>
            <p:cNvCxnSpPr>
              <a:stCxn id="10" idx="2"/>
              <a:endCxn id="5" idx="3"/>
            </p:cNvCxnSpPr>
            <p:nvPr/>
          </p:nvCxnSpPr>
          <p:spPr>
            <a:xfrm flipH="1" flipV="1">
              <a:off x="4050594" y="1607167"/>
              <a:ext cx="411887" cy="10936"/>
            </a:xfrm>
            <a:prstGeom prst="straightConnector1">
              <a:avLst/>
            </a:prstGeom>
            <a:ln w="635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5466289" y="2433492"/>
            <a:ext cx="1488300" cy="943822"/>
            <a:chOff x="5358729" y="2385993"/>
            <a:chExt cx="1459250" cy="925400"/>
          </a:xfrm>
        </p:grpSpPr>
        <p:sp>
          <p:nvSpPr>
            <p:cNvPr id="4" name="Rectangle: Rounded Corners 3"/>
            <p:cNvSpPr/>
            <p:nvPr/>
          </p:nvSpPr>
          <p:spPr>
            <a:xfrm>
              <a:off x="5358729" y="2385993"/>
              <a:ext cx="1459250" cy="92540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439344" y="2525527"/>
              <a:ext cx="1305128" cy="6573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Model</a:t>
              </a:r>
            </a:p>
            <a:p>
              <a:pPr algn="ctr"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</a:rPr>
                <a:t>z(</a:t>
              </a:r>
              <a:r>
                <a:rPr lang="en-US" sz="1836" kern="0" err="1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params</a:t>
              </a:r>
              <a:r>
                <a:rPr lang="en-US" sz="1836" kern="0">
                  <a:solidFill>
                    <a:sysClr val="windowText" lastClr="000000"/>
                  </a:solidFill>
                </a:rPr>
                <a:t>)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442380" y="346784"/>
            <a:ext cx="2884317" cy="606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3264" b="1" kern="0">
                <a:solidFill>
                  <a:sysClr val="windowText" lastClr="000000"/>
                </a:solidFill>
              </a:rPr>
              <a:t>Train workflow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3520484" y="2357428"/>
            <a:ext cx="1926288" cy="382308"/>
            <a:chOff x="3450904" y="2311414"/>
            <a:chExt cx="1914934" cy="374846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27A3285-0F94-436E-9D18-C139E5D016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50904" y="2644967"/>
              <a:ext cx="1914934" cy="0"/>
            </a:xfrm>
            <a:prstGeom prst="straightConnector1">
              <a:avLst/>
            </a:prstGeom>
            <a:ln w="63500">
              <a:solidFill>
                <a:srgbClr val="FFC9C9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4037345" y="2311414"/>
              <a:ext cx="929985" cy="374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kern="0" err="1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params</a:t>
              </a:r>
              <a:endPara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513234" y="3063073"/>
            <a:ext cx="1933538" cy="670445"/>
            <a:chOff x="3443795" y="3003285"/>
            <a:chExt cx="1914934" cy="657359"/>
          </a:xfrm>
        </p:grpSpPr>
        <p:cxnSp>
          <p:nvCxnSpPr>
            <p:cNvPr id="43" name="Straight Arrow Connector 42">
              <a:extLst/>
            </p:cNvPr>
            <p:cNvCxnSpPr>
              <a:cxnSpLocks/>
            </p:cNvCxnSpPr>
            <p:nvPr/>
          </p:nvCxnSpPr>
          <p:spPr>
            <a:xfrm flipH="1">
              <a:off x="3443795" y="3040845"/>
              <a:ext cx="1914934" cy="0"/>
            </a:xfrm>
            <a:prstGeom prst="straightConnector1">
              <a:avLst/>
            </a:prstGeom>
            <a:ln w="63500">
              <a:solidFill>
                <a:srgbClr val="FFC9C9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4037345" y="3003285"/>
              <a:ext cx="926498" cy="657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update </a:t>
              </a:r>
            </a:p>
            <a:p>
              <a:pPr defTabSz="932597">
                <a:defRPr/>
              </a:pPr>
              <a:r>
                <a:rPr lang="en-US" sz="1836" kern="0" err="1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params</a:t>
              </a:r>
              <a:endPara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endParaRPr>
            </a:p>
          </p:txBody>
        </p:sp>
      </p:grpSp>
      <p:cxnSp>
        <p:nvCxnSpPr>
          <p:cNvPr id="50" name="Connector: Elbow 49"/>
          <p:cNvCxnSpPr>
            <a:stCxn id="11" idx="1"/>
            <a:endCxn id="5" idx="1"/>
          </p:cNvCxnSpPr>
          <p:nvPr/>
        </p:nvCxnSpPr>
        <p:spPr>
          <a:xfrm rot="10800000">
            <a:off x="1657293" y="1639161"/>
            <a:ext cx="398882" cy="4085408"/>
          </a:xfrm>
          <a:prstGeom prst="bentConnector3">
            <a:avLst>
              <a:gd name="adj1" fmla="val 158451"/>
            </a:avLst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/>
          </p:cNvPr>
          <p:cNvCxnSpPr>
            <a:cxnSpLocks/>
          </p:cNvCxnSpPr>
          <p:nvPr/>
        </p:nvCxnSpPr>
        <p:spPr>
          <a:xfrm>
            <a:off x="3538186" y="4443643"/>
            <a:ext cx="2103955" cy="12095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4914299" y="3542008"/>
            <a:ext cx="2877817" cy="2147651"/>
            <a:chOff x="4379099" y="2498583"/>
            <a:chExt cx="3326323" cy="2352029"/>
          </a:xfrm>
        </p:grpSpPr>
        <p:cxnSp>
          <p:nvCxnSpPr>
            <p:cNvPr id="76" name="Straight Arrow Connector 75"/>
            <p:cNvCxnSpPr/>
            <p:nvPr/>
          </p:nvCxnSpPr>
          <p:spPr>
            <a:xfrm flipV="1">
              <a:off x="4735078" y="2498583"/>
              <a:ext cx="0" cy="19569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4735078" y="4461340"/>
              <a:ext cx="29703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 rot="16200000">
              <a:off x="4288319" y="3278322"/>
              <a:ext cx="623452" cy="441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loss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606627" y="4431922"/>
              <a:ext cx="1330738" cy="4186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iterations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646594" y="5345380"/>
            <a:ext cx="306056" cy="382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1836" kern="0">
                <a:solidFill>
                  <a:sysClr val="windowText" lastClr="000000"/>
                </a:solidFill>
              </a:rPr>
              <a:t>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3" name="Ink 52"/>
              <p14:cNvContentPartPr/>
              <p14:nvPr/>
            </p14:nvContentPartPr>
            <p14:xfrm>
              <a:off x="5275751" y="3454521"/>
              <a:ext cx="2561145" cy="1739741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64949" y="3443722"/>
                <a:ext cx="2582389" cy="1760979"/>
              </a:xfrm>
              <a:prstGeom prst="rect">
                <a:avLst/>
              </a:prstGeom>
            </p:spPr>
          </p:pic>
        </mc:Fallback>
      </mc:AlternateContent>
      <p:sp>
        <p:nvSpPr>
          <p:cNvPr id="54" name="Rectangle: Rounded Corners 53"/>
          <p:cNvSpPr/>
          <p:nvPr/>
        </p:nvSpPr>
        <p:spPr>
          <a:xfrm>
            <a:off x="1140627" y="972118"/>
            <a:ext cx="6754477" cy="593267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4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42380" y="346784"/>
            <a:ext cx="2952983" cy="606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3264" b="1" kern="0">
                <a:solidFill>
                  <a:sysClr val="windowText" lastClr="000000"/>
                </a:solidFill>
              </a:rPr>
              <a:t>Train Workflow</a:t>
            </a:r>
          </a:p>
        </p:txBody>
      </p:sp>
      <p:sp>
        <p:nvSpPr>
          <p:cNvPr id="106" name="Flowchart: Magnetic Disk 105"/>
          <p:cNvSpPr/>
          <p:nvPr/>
        </p:nvSpPr>
        <p:spPr>
          <a:xfrm>
            <a:off x="220849" y="3487961"/>
            <a:ext cx="932603" cy="98309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ATIS</a:t>
            </a:r>
          </a:p>
          <a:p>
            <a:pPr algn="ctr" defTabSz="932597">
              <a:defRPr/>
            </a:pP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Train</a:t>
            </a:r>
          </a:p>
        </p:txBody>
      </p:sp>
      <p:sp>
        <p:nvSpPr>
          <p:cNvPr id="114" name="TextBox 113"/>
          <p:cNvSpPr txBox="1"/>
          <p:nvPr/>
        </p:nvSpPr>
        <p:spPr>
          <a:xfrm rot="16200000">
            <a:off x="722325" y="3585570"/>
            <a:ext cx="1502813" cy="670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96 samples</a:t>
            </a:r>
          </a:p>
          <a:p>
            <a:pPr defTabSz="932597">
              <a:defRPr/>
            </a:pP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(mini-batch)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370435" y="889878"/>
            <a:ext cx="4011343" cy="2437242"/>
            <a:chOff x="1342822" y="890705"/>
            <a:chExt cx="3933046" cy="2389670"/>
          </a:xfrm>
        </p:grpSpPr>
        <p:grpSp>
          <p:nvGrpSpPr>
            <p:cNvPr id="104" name="Group 103"/>
            <p:cNvGrpSpPr/>
            <p:nvPr/>
          </p:nvGrpSpPr>
          <p:grpSpPr>
            <a:xfrm>
              <a:off x="1977227" y="1242894"/>
              <a:ext cx="2847900" cy="220803"/>
              <a:chOff x="599339" y="1569211"/>
              <a:chExt cx="3391436" cy="259206"/>
            </a:xfrm>
          </p:grpSpPr>
          <p:sp>
            <p:nvSpPr>
              <p:cNvPr id="12" name="Rectangle 11"/>
              <p:cNvSpPr/>
              <p:nvPr/>
            </p:nvSpPr>
            <p:spPr>
              <a:xfrm rot="16200000">
                <a:off x="592810" y="1575741"/>
                <a:ext cx="258263" cy="24520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 rot="16200000">
                <a:off x="835973" y="1575741"/>
                <a:ext cx="258263" cy="2452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 rot="16200000">
                <a:off x="1081178" y="1575741"/>
                <a:ext cx="258263" cy="24520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 rot="16200000">
                <a:off x="1316372" y="1575741"/>
                <a:ext cx="258263" cy="24520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 rot="16200000">
                <a:off x="1561577" y="1575741"/>
                <a:ext cx="258263" cy="2452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 rot="16200000">
                <a:off x="1804740" y="1575741"/>
                <a:ext cx="258263" cy="2452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 rot="16200000">
                <a:off x="2049945" y="1575741"/>
                <a:ext cx="258263" cy="24520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 rot="16200000">
                <a:off x="3004448" y="1576761"/>
                <a:ext cx="258263" cy="2431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932597">
                  <a:defRPr/>
                </a:pPr>
                <a:r>
                  <a:rPr lang="en-US" sz="1836" kern="0">
                    <a:solidFill>
                      <a:schemeClr val="tx1"/>
                    </a:solidFill>
                  </a:rPr>
                  <a:t>.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 rot="16200000">
                <a:off x="3250673" y="1575741"/>
                <a:ext cx="258263" cy="24520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 rot="16200000">
                <a:off x="3493836" y="1575741"/>
                <a:ext cx="258263" cy="24520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 rot="16200000">
                <a:off x="3739041" y="1575741"/>
                <a:ext cx="258263" cy="24520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3" name="Oval 22"/>
              <p:cNvSpPr/>
              <p:nvPr/>
            </p:nvSpPr>
            <p:spPr>
              <a:xfrm rot="16200000">
                <a:off x="3114620" y="1666906"/>
                <a:ext cx="54235" cy="585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" name="Oval 23"/>
              <p:cNvSpPr/>
              <p:nvPr/>
            </p:nvSpPr>
            <p:spPr>
              <a:xfrm rot="16200000">
                <a:off x="3353913" y="1670438"/>
                <a:ext cx="54235" cy="585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 rot="16200000">
                <a:off x="3599898" y="1670438"/>
                <a:ext cx="54235" cy="585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16200000">
                <a:off x="2293039" y="1576683"/>
                <a:ext cx="258263" cy="24520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 rot="16200000">
                <a:off x="2538244" y="1576683"/>
                <a:ext cx="258263" cy="2452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16200000">
                <a:off x="2781407" y="1576683"/>
                <a:ext cx="258263" cy="2452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1977226" y="1547938"/>
              <a:ext cx="2244365" cy="220804"/>
              <a:chOff x="2213402" y="1547938"/>
              <a:chExt cx="2244365" cy="220804"/>
            </a:xfrm>
          </p:grpSpPr>
          <p:sp>
            <p:nvSpPr>
              <p:cNvPr id="42" name="Rectangle 41"/>
              <p:cNvSpPr/>
              <p:nvPr/>
            </p:nvSpPr>
            <p:spPr>
              <a:xfrm rot="16200000">
                <a:off x="2206356" y="1554985"/>
                <a:ext cx="220000" cy="205907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 rot="16200000">
                <a:off x="2416326" y="1554985"/>
                <a:ext cx="220000" cy="20590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 rot="16200000">
                <a:off x="2620518" y="1554985"/>
                <a:ext cx="220000" cy="205907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 rot="16200000">
                <a:off x="2826425" y="1554985"/>
                <a:ext cx="220000" cy="205907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 rot="16200000">
                <a:off x="3627952" y="1555842"/>
                <a:ext cx="220000" cy="204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932597">
                  <a:defRPr/>
                </a:pPr>
                <a:r>
                  <a:rPr lang="en-US" sz="1836" kern="0">
                    <a:solidFill>
                      <a:schemeClr val="tx1"/>
                    </a:solidFill>
                  </a:rPr>
                  <a:t>.</a:t>
                </a:r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16200000">
                <a:off x="3834715" y="1554985"/>
                <a:ext cx="220000" cy="20590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 rot="16200000">
                <a:off x="4038907" y="1554985"/>
                <a:ext cx="220000" cy="20590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 rot="16200000">
                <a:off x="4244814" y="1554985"/>
                <a:ext cx="220000" cy="20590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3" name="Oval 52"/>
              <p:cNvSpPr/>
              <p:nvPr/>
            </p:nvSpPr>
            <p:spPr>
              <a:xfrm rot="16200000">
                <a:off x="3721703" y="1631513"/>
                <a:ext cx="46200" cy="4913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 rot="16200000">
                <a:off x="3922645" y="1634522"/>
                <a:ext cx="46200" cy="4913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5" name="Oval 54"/>
              <p:cNvSpPr/>
              <p:nvPr/>
            </p:nvSpPr>
            <p:spPr>
              <a:xfrm rot="16200000">
                <a:off x="4129206" y="1634522"/>
                <a:ext cx="46200" cy="4913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 rot="16200000">
                <a:off x="3030559" y="1555788"/>
                <a:ext cx="220000" cy="20590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 rot="16200000">
                <a:off x="3236465" y="1555788"/>
                <a:ext cx="220000" cy="20590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>
              <a:xfrm rot="16200000">
                <a:off x="3440657" y="1555788"/>
                <a:ext cx="220000" cy="20590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232" name="Group 231"/>
            <p:cNvGrpSpPr/>
            <p:nvPr/>
          </p:nvGrpSpPr>
          <p:grpSpPr>
            <a:xfrm>
              <a:off x="1974903" y="1851232"/>
              <a:ext cx="1237121" cy="220001"/>
              <a:chOff x="2211079" y="1851232"/>
              <a:chExt cx="1237121" cy="220001"/>
            </a:xfrm>
          </p:grpSpPr>
          <p:sp>
            <p:nvSpPr>
              <p:cNvPr id="60" name="Rectangle 59"/>
              <p:cNvSpPr/>
              <p:nvPr/>
            </p:nvSpPr>
            <p:spPr>
              <a:xfrm rot="16200000">
                <a:off x="2204033" y="1858279"/>
                <a:ext cx="220000" cy="205907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>
              <a:xfrm rot="16200000">
                <a:off x="2408225" y="1858279"/>
                <a:ext cx="220000" cy="20590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16200000">
                <a:off x="2618385" y="1859136"/>
                <a:ext cx="220000" cy="204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932597">
                  <a:defRPr/>
                </a:pPr>
                <a:r>
                  <a:rPr lang="en-US" sz="1836" kern="0">
                    <a:solidFill>
                      <a:schemeClr val="tx1"/>
                    </a:solidFill>
                  </a:rPr>
                  <a:t>.</a:t>
                </a:r>
              </a:p>
            </p:txBody>
          </p:sp>
          <p:sp>
            <p:nvSpPr>
              <p:cNvPr id="68" name="Rectangle 67"/>
              <p:cNvSpPr/>
              <p:nvPr/>
            </p:nvSpPr>
            <p:spPr>
              <a:xfrm rot="16200000">
                <a:off x="2825148" y="1858279"/>
                <a:ext cx="220000" cy="20590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 rot="16200000">
                <a:off x="3029340" y="1858279"/>
                <a:ext cx="220000" cy="20590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 rot="16200000">
                <a:off x="3235247" y="1858279"/>
                <a:ext cx="220000" cy="20590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1" name="Oval 70"/>
              <p:cNvSpPr/>
              <p:nvPr/>
            </p:nvSpPr>
            <p:spPr>
              <a:xfrm rot="16200000">
                <a:off x="2712136" y="1934807"/>
                <a:ext cx="46200" cy="4913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2" name="Oval 71"/>
              <p:cNvSpPr/>
              <p:nvPr/>
            </p:nvSpPr>
            <p:spPr>
              <a:xfrm rot="16200000">
                <a:off x="2913078" y="1937816"/>
                <a:ext cx="46200" cy="4913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 rot="16200000">
                <a:off x="3119639" y="1937816"/>
                <a:ext cx="46200" cy="4913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1980195" y="2079422"/>
              <a:ext cx="204192" cy="220000"/>
              <a:chOff x="602873" y="2551230"/>
              <a:chExt cx="243163" cy="258263"/>
            </a:xfrm>
          </p:grpSpPr>
          <p:sp>
            <p:nvSpPr>
              <p:cNvPr id="77" name="Rectangle 76"/>
              <p:cNvSpPr/>
              <p:nvPr/>
            </p:nvSpPr>
            <p:spPr>
              <a:xfrm rot="16200000">
                <a:off x="595323" y="2558780"/>
                <a:ext cx="258263" cy="2431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932597">
                  <a:defRPr/>
                </a:pPr>
                <a:endParaRPr lang="en-US" sz="1836" ker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Oval 77"/>
              <p:cNvSpPr/>
              <p:nvPr/>
            </p:nvSpPr>
            <p:spPr>
              <a:xfrm rot="16200000">
                <a:off x="699439" y="2648925"/>
                <a:ext cx="54235" cy="585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1981959" y="2349570"/>
              <a:ext cx="204192" cy="220000"/>
              <a:chOff x="602873" y="2551230"/>
              <a:chExt cx="243163" cy="258263"/>
            </a:xfrm>
          </p:grpSpPr>
          <p:sp>
            <p:nvSpPr>
              <p:cNvPr id="81" name="Rectangle 80"/>
              <p:cNvSpPr/>
              <p:nvPr/>
            </p:nvSpPr>
            <p:spPr>
              <a:xfrm rot="16200000">
                <a:off x="595323" y="2558780"/>
                <a:ext cx="258263" cy="2431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932597">
                  <a:defRPr/>
                </a:pPr>
                <a:endParaRPr lang="en-US" sz="1836" ker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 rot="16200000">
                <a:off x="699439" y="2648925"/>
                <a:ext cx="54235" cy="585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1981959" y="2607146"/>
              <a:ext cx="204192" cy="220000"/>
              <a:chOff x="602873" y="2551230"/>
              <a:chExt cx="243163" cy="258263"/>
            </a:xfrm>
          </p:grpSpPr>
          <p:sp>
            <p:nvSpPr>
              <p:cNvPr id="84" name="Rectangle 83"/>
              <p:cNvSpPr/>
              <p:nvPr/>
            </p:nvSpPr>
            <p:spPr>
              <a:xfrm rot="16200000">
                <a:off x="595323" y="2558780"/>
                <a:ext cx="258263" cy="2431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932597">
                  <a:defRPr/>
                </a:pPr>
                <a:endParaRPr lang="en-US" sz="1836" ker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Oval 84"/>
              <p:cNvSpPr/>
              <p:nvPr/>
            </p:nvSpPr>
            <p:spPr>
              <a:xfrm rot="16200000">
                <a:off x="699439" y="2648925"/>
                <a:ext cx="54235" cy="585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87" name="Rectangle 86"/>
            <p:cNvSpPr/>
            <p:nvPr/>
          </p:nvSpPr>
          <p:spPr>
            <a:xfrm rot="16200000">
              <a:off x="1975741" y="2919237"/>
              <a:ext cx="220000" cy="2059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 rot="16200000">
              <a:off x="2179933" y="2919237"/>
              <a:ext cx="220000" cy="2059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 rot="16200000">
              <a:off x="2385840" y="2919237"/>
              <a:ext cx="220000" cy="2059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 rot="16200000">
              <a:off x="2583340" y="2919237"/>
              <a:ext cx="220000" cy="2059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 rot="16200000">
              <a:off x="2789247" y="2919237"/>
              <a:ext cx="220000" cy="2059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 rot="16200000">
              <a:off x="3189415" y="2920094"/>
              <a:ext cx="220000" cy="204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95" name="Rectangle 94"/>
            <p:cNvSpPr/>
            <p:nvPr/>
          </p:nvSpPr>
          <p:spPr>
            <a:xfrm rot="16200000">
              <a:off x="3396178" y="2919237"/>
              <a:ext cx="220000" cy="2059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 rot="16200000">
              <a:off x="3600370" y="2919237"/>
              <a:ext cx="220000" cy="2059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 rot="16200000">
              <a:off x="3806277" y="2919237"/>
              <a:ext cx="220000" cy="2059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8" name="Oval 97"/>
            <p:cNvSpPr/>
            <p:nvPr/>
          </p:nvSpPr>
          <p:spPr>
            <a:xfrm rot="16200000">
              <a:off x="3283166" y="2995765"/>
              <a:ext cx="46200" cy="4913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9" name="Oval 98"/>
            <p:cNvSpPr/>
            <p:nvPr/>
          </p:nvSpPr>
          <p:spPr>
            <a:xfrm rot="16200000">
              <a:off x="3484108" y="2998774"/>
              <a:ext cx="46200" cy="4913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0" name="Oval 99"/>
            <p:cNvSpPr/>
            <p:nvPr/>
          </p:nvSpPr>
          <p:spPr>
            <a:xfrm rot="16200000">
              <a:off x="3690669" y="2998774"/>
              <a:ext cx="46200" cy="4913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 rot="16200000">
              <a:off x="3002120" y="2920040"/>
              <a:ext cx="220000" cy="2059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5" name="Double Brace 104"/>
            <p:cNvSpPr/>
            <p:nvPr/>
          </p:nvSpPr>
          <p:spPr>
            <a:xfrm>
              <a:off x="1342822" y="1129918"/>
              <a:ext cx="3933046" cy="2150457"/>
            </a:xfrm>
            <a:prstGeom prst="bracePair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616109" y="1193730"/>
              <a:ext cx="445956" cy="374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#1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588849" y="1485599"/>
              <a:ext cx="465192" cy="374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#2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585342" y="1778387"/>
              <a:ext cx="463588" cy="374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#3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1492729" y="2867931"/>
              <a:ext cx="596638" cy="374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#96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/>
                <p:cNvSpPr txBox="1"/>
                <p:nvPr/>
              </p:nvSpPr>
              <p:spPr>
                <a:xfrm>
                  <a:off x="1800714" y="890705"/>
                  <a:ext cx="2668423" cy="3748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32597">
                    <a:defRPr/>
                  </a:pPr>
                  <a:r>
                    <a:rPr lang="en-US" sz="1836" b="1" kern="0">
                      <a:solidFill>
                        <a:sysClr val="windowText" lastClr="000000"/>
                      </a:solidFill>
                      <a:latin typeface="Bradley Hand ITC" panose="03070402050302030203" pitchFamily="66" charset="0"/>
                    </a:rPr>
                    <a:t>Input feature (</a:t>
                  </a:r>
                  <a:r>
                    <a:rPr lang="en-US" sz="1836" kern="0">
                      <a:solidFill>
                        <a:sysClr val="windowText" lastClr="000000"/>
                      </a:solidFill>
                      <a:latin typeface="Bradley Hand ITC" panose="03070402050302030203" pitchFamily="66" charset="0"/>
                    </a:rPr>
                    <a:t> 96 x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36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36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a14:m>
                  <a:r>
                    <a:rPr lang="en-US" sz="1836" kern="0">
                      <a:solidFill>
                        <a:sysClr val="windowText" lastClr="000000"/>
                      </a:solidFill>
                      <a:latin typeface="Bradley Hand ITC" panose="03070402050302030203" pitchFamily="66" charset="0"/>
                    </a:rPr>
                    <a:t>(t)</a:t>
                  </a:r>
                  <a:r>
                    <a:rPr lang="en-US" sz="1836" b="1" kern="0">
                      <a:solidFill>
                        <a:sysClr val="windowText" lastClr="000000"/>
                      </a:solidFill>
                      <a:latin typeface="Bradley Hand ITC" panose="03070402050302030203" pitchFamily="66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12" name="TextBox 1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0714" y="890705"/>
                  <a:ext cx="2668423" cy="374846"/>
                </a:xfrm>
                <a:prstGeom prst="rect">
                  <a:avLst/>
                </a:prstGeom>
                <a:blipFill>
                  <a:blip r:embed="rId3"/>
                  <a:stretch>
                    <a:fillRect l="-1790" t="-20635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5726232" y="912738"/>
            <a:ext cx="6912237" cy="2446324"/>
            <a:chOff x="6355613" y="2025529"/>
            <a:chExt cx="6777318" cy="2398575"/>
          </a:xfrm>
        </p:grpSpPr>
        <p:sp>
          <p:nvSpPr>
            <p:cNvPr id="167" name="Rounded Rectangle 166"/>
            <p:cNvSpPr/>
            <p:nvPr/>
          </p:nvSpPr>
          <p:spPr>
            <a:xfrm>
              <a:off x="6355613" y="2025529"/>
              <a:ext cx="6392386" cy="239857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6600373" y="2058803"/>
              <a:ext cx="6532558" cy="2352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  <a:cs typeface="Courier New" panose="02070309020205020404" pitchFamily="49" charset="0"/>
                </a:rPr>
                <a:t>z</a:t>
              </a:r>
              <a:r>
                <a:rPr lang="en-US" sz="1836" kern="0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= model():</a:t>
              </a:r>
            </a:p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return</a:t>
              </a:r>
            </a:p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  Sequential([</a:t>
              </a:r>
            </a:p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      Embedding(</a:t>
              </a:r>
              <a:r>
                <a:rPr lang="en-US" sz="1836" kern="0" err="1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emb_dim</a:t>
              </a:r>
              <a:r>
                <a:rPr lang="en-US" sz="1836" kern="0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=150),</a:t>
              </a:r>
            </a:p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      Recurrence(LSTM(</a:t>
              </a:r>
              <a:r>
                <a:rPr lang="en-US" sz="1836" kern="0" err="1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hidden_dim</a:t>
              </a:r>
              <a:r>
                <a:rPr lang="en-US" sz="1836" kern="0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=300), </a:t>
              </a:r>
            </a:p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                 </a:t>
              </a:r>
              <a:r>
                <a:rPr lang="en-US" sz="1836" kern="0" err="1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go_backwards</a:t>
              </a:r>
              <a:r>
                <a:rPr lang="en-US" sz="1836" kern="0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=False),</a:t>
              </a:r>
            </a:p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      Dense(</a:t>
              </a:r>
              <a:r>
                <a:rPr lang="en-US" sz="1836" kern="0" err="1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num_labels</a:t>
              </a:r>
              <a:r>
                <a:rPr lang="en-US" sz="1836" kern="0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= 129)</a:t>
              </a:r>
            </a:p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  ])</a:t>
              </a:r>
            </a:p>
          </p:txBody>
        </p:sp>
      </p:grpSp>
      <p:sp>
        <p:nvSpPr>
          <p:cNvPr id="313" name="Rounded Rectangle 212"/>
          <p:cNvSpPr/>
          <p:nvPr/>
        </p:nvSpPr>
        <p:spPr>
          <a:xfrm>
            <a:off x="7104387" y="3903345"/>
            <a:ext cx="4401456" cy="567708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314" name="TextBox 313"/>
          <p:cNvSpPr txBox="1"/>
          <p:nvPr/>
        </p:nvSpPr>
        <p:spPr>
          <a:xfrm>
            <a:off x="6050292" y="4028659"/>
            <a:ext cx="794085" cy="382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Loss</a:t>
            </a:r>
          </a:p>
        </p:txBody>
      </p:sp>
      <p:sp>
        <p:nvSpPr>
          <p:cNvPr id="315" name="Rectangle 314"/>
          <p:cNvSpPr/>
          <p:nvPr/>
        </p:nvSpPr>
        <p:spPr>
          <a:xfrm>
            <a:off x="7151319" y="3982034"/>
            <a:ext cx="4223311" cy="382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97">
              <a:defRPr/>
            </a:pPr>
            <a:r>
              <a:rPr lang="en-US" sz="1632" kern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cross_entropy_with_softmax</a:t>
            </a:r>
            <a:r>
              <a:rPr lang="en-US" sz="1836" kern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36" kern="0" err="1">
                <a:solidFill>
                  <a:sysClr val="windowText" lastClr="000000"/>
                </a:solidFill>
                <a:latin typeface="Bradley Hand ITC" panose="03070402050302030203" pitchFamily="66" charset="0"/>
                <a:cs typeface="Courier New" panose="02070309020205020404" pitchFamily="49" charset="0"/>
              </a:rPr>
              <a:t>z</a:t>
            </a:r>
            <a:r>
              <a:rPr lang="en-US" sz="1836" kern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836" kern="0" err="1">
                <a:solidFill>
                  <a:sysClr val="windowText" lastClr="000000"/>
                </a:solidFill>
                <a:latin typeface="Bradley Hand ITC" panose="03070402050302030203" pitchFamily="66" charset="0"/>
                <a:cs typeface="Courier New" panose="02070309020205020404" pitchFamily="49" charset="0"/>
              </a:rPr>
              <a:t>Y</a:t>
            </a:r>
            <a:r>
              <a:rPr lang="en-US" sz="1836" kern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16" name="Right Arrow 325"/>
          <p:cNvSpPr/>
          <p:nvPr/>
        </p:nvSpPr>
        <p:spPr>
          <a:xfrm>
            <a:off x="5395359" y="4272692"/>
            <a:ext cx="492720" cy="49428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317" name="Rectangle 316"/>
          <p:cNvSpPr/>
          <p:nvPr/>
        </p:nvSpPr>
        <p:spPr>
          <a:xfrm>
            <a:off x="7137954" y="5379394"/>
            <a:ext cx="4671278" cy="830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97">
              <a:defRPr/>
            </a:pPr>
            <a:r>
              <a:rPr lang="en-US" sz="1836" kern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Trainer(</a:t>
            </a: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  <a:cs typeface="Courier New" panose="02070309020205020404" pitchFamily="49" charset="0"/>
              </a:rPr>
              <a:t>model</a:t>
            </a:r>
            <a:r>
              <a:rPr lang="en-US" sz="1836" kern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(</a:t>
            </a: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  <a:cs typeface="Courier New" panose="02070309020205020404" pitchFamily="49" charset="0"/>
              </a:rPr>
              <a:t>loss, error)</a:t>
            </a:r>
            <a:r>
              <a:rPr lang="en-US" sz="1836" kern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  <a:cs typeface="Courier New" panose="02070309020205020404" pitchFamily="49" charset="0"/>
              </a:rPr>
              <a:t>learner</a:t>
            </a:r>
            <a:r>
              <a:rPr lang="en-US" sz="1836" kern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836" kern="0">
              <a:solidFill>
                <a:sysClr val="windowText" lastClr="000000"/>
              </a:solidFill>
            </a:endParaRPr>
          </a:p>
          <a:p>
            <a:pPr defTabSz="932597">
              <a:defRPr/>
            </a:pPr>
            <a:endParaRPr lang="en-US" sz="1020" kern="0">
              <a:solidFill>
                <a:sysClr val="windowText" lastClr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597">
              <a:defRPr/>
            </a:pPr>
            <a:r>
              <a:rPr lang="en-US" sz="1836" kern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Trainer.</a:t>
            </a:r>
            <a:r>
              <a:rPr lang="en-US" sz="1836" b="1" kern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train</a:t>
            </a:r>
            <a:r>
              <a:rPr lang="en-US" sz="1836" kern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_minibatch</a:t>
            </a:r>
            <a:r>
              <a:rPr lang="en-US" sz="1836" kern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  <a:cs typeface="Courier New" panose="02070309020205020404" pitchFamily="49" charset="0"/>
              </a:rPr>
              <a:t>X</a:t>
            </a:r>
            <a:r>
              <a:rPr lang="en-US" sz="1836" kern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  <a:cs typeface="Courier New" panose="02070309020205020404" pitchFamily="49" charset="0"/>
              </a:rPr>
              <a:t>Y</a:t>
            </a:r>
            <a:r>
              <a:rPr lang="en-US" sz="1836" kern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</p:txBody>
      </p:sp>
      <p:sp>
        <p:nvSpPr>
          <p:cNvPr id="318" name="Rounded Rectangle 212"/>
          <p:cNvSpPr/>
          <p:nvPr/>
        </p:nvSpPr>
        <p:spPr>
          <a:xfrm>
            <a:off x="7104387" y="4542279"/>
            <a:ext cx="4401456" cy="567708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319" name="TextBox 318"/>
          <p:cNvSpPr txBox="1"/>
          <p:nvPr/>
        </p:nvSpPr>
        <p:spPr>
          <a:xfrm>
            <a:off x="6028072" y="4646920"/>
            <a:ext cx="1176514" cy="382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Error</a:t>
            </a:r>
          </a:p>
        </p:txBody>
      </p:sp>
      <p:sp>
        <p:nvSpPr>
          <p:cNvPr id="320" name="Rectangle 319"/>
          <p:cNvSpPr/>
          <p:nvPr/>
        </p:nvSpPr>
        <p:spPr>
          <a:xfrm>
            <a:off x="7140077" y="4645431"/>
            <a:ext cx="3458171" cy="382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97">
              <a:defRPr/>
            </a:pPr>
            <a:r>
              <a:rPr lang="en-US" sz="1632" kern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classification_error</a:t>
            </a:r>
            <a:r>
              <a:rPr lang="en-US" sz="1836" kern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36" kern="0" err="1">
                <a:solidFill>
                  <a:sysClr val="windowText" lastClr="000000"/>
                </a:solidFill>
                <a:latin typeface="Bradley Hand ITC" panose="03070402050302030203" pitchFamily="66" charset="0"/>
                <a:cs typeface="Courier New" panose="02070309020205020404" pitchFamily="49" charset="0"/>
              </a:rPr>
              <a:t>z</a:t>
            </a:r>
            <a:r>
              <a:rPr lang="en-US" sz="1836" kern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836" kern="0" err="1">
                <a:solidFill>
                  <a:sysClr val="windowText" lastClr="000000"/>
                </a:solidFill>
                <a:latin typeface="Bradley Hand ITC" panose="03070402050302030203" pitchFamily="66" charset="0"/>
                <a:cs typeface="Courier New" panose="02070309020205020404" pitchFamily="49" charset="0"/>
              </a:rPr>
              <a:t>Y</a:t>
            </a:r>
            <a:r>
              <a:rPr lang="en-US" sz="1836" kern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164311" y="6209011"/>
            <a:ext cx="6217356" cy="670445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932597">
              <a:defRPr/>
            </a:pPr>
            <a:r>
              <a:rPr lang="en-US" sz="1836" b="1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Learner</a:t>
            </a:r>
          </a:p>
          <a:p>
            <a:pPr defTabSz="932597">
              <a:defRPr/>
            </a:pP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Adam, </a:t>
            </a:r>
            <a:r>
              <a:rPr lang="en-US" sz="1836" kern="0" err="1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adagrad</a:t>
            </a: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 </a:t>
            </a:r>
            <a:r>
              <a:rPr lang="en-US" sz="1836" kern="0" err="1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etc</a:t>
            </a: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, are solvers to estimate </a:t>
            </a:r>
            <a:endParaRPr lang="en-US" sz="1836" b="1" kern="0">
              <a:solidFill>
                <a:sysClr val="windowText" lastClr="000000"/>
              </a:solidFill>
              <a:latin typeface="Bradley Hand ITC" panose="03070402050302030203" pitchFamily="66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375296" y="1381787"/>
            <a:ext cx="1656002" cy="876082"/>
            <a:chOff x="3308549" y="1373013"/>
            <a:chExt cx="1623679" cy="858982"/>
          </a:xfrm>
        </p:grpSpPr>
        <p:sp>
          <p:nvSpPr>
            <p:cNvPr id="2" name="Arc 1"/>
            <p:cNvSpPr/>
            <p:nvPr/>
          </p:nvSpPr>
          <p:spPr>
            <a:xfrm rot="5400000" flipV="1">
              <a:off x="3307885" y="1373677"/>
              <a:ext cx="756759" cy="755431"/>
            </a:xfrm>
            <a:prstGeom prst="arc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94681" y="2034735"/>
              <a:ext cx="1237547" cy="197260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1696621" y="3907577"/>
            <a:ext cx="2520262" cy="2251257"/>
            <a:chOff x="1662640" y="3831306"/>
            <a:chExt cx="2471069" cy="2207315"/>
          </a:xfrm>
        </p:grpSpPr>
        <p:sp>
          <p:nvSpPr>
            <p:cNvPr id="276" name="Double Brace 275"/>
            <p:cNvSpPr/>
            <p:nvPr/>
          </p:nvSpPr>
          <p:spPr>
            <a:xfrm>
              <a:off x="1662640" y="3931769"/>
              <a:ext cx="2471069" cy="2026251"/>
            </a:xfrm>
            <a:prstGeom prst="bracePair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2034346" y="3831306"/>
              <a:ext cx="1691207" cy="2069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One-hot encoded </a:t>
              </a:r>
            </a:p>
            <a:p>
              <a:pPr algn="ctr"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Label</a:t>
              </a:r>
            </a:p>
            <a:p>
              <a:pPr algn="ctr" defTabSz="932597">
                <a:defRPr/>
              </a:pPr>
              <a:r>
                <a:rPr lang="en-US" sz="1836" b="1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(Y</a:t>
              </a: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: 96 x 129/sample</a:t>
              </a:r>
            </a:p>
            <a:p>
              <a:pPr algn="ctr"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Or word in sequence</a:t>
              </a:r>
              <a:r>
                <a:rPr lang="en-US" sz="1836" b="1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)</a:t>
              </a:r>
              <a:endParaRPr lang="en-US" sz="1836" b="1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42443" y="5822033"/>
              <a:ext cx="992113" cy="216588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1989056" y="1236023"/>
            <a:ext cx="3024515" cy="1972525"/>
            <a:chOff x="1949368" y="1211898"/>
            <a:chExt cx="2965480" cy="1934024"/>
          </a:xfrm>
        </p:grpSpPr>
        <p:sp>
          <p:nvSpPr>
            <p:cNvPr id="101" name="TextBox 100"/>
            <p:cNvSpPr txBox="1"/>
            <p:nvPr/>
          </p:nvSpPr>
          <p:spPr>
            <a:xfrm>
              <a:off x="4571484" y="1214378"/>
              <a:ext cx="343364" cy="2650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122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t</a:t>
              </a:r>
              <a:r>
                <a:rPr lang="en-US" sz="1122" kern="0" baseline="-2500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23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950676" y="1211898"/>
              <a:ext cx="280846" cy="2650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122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t</a:t>
              </a:r>
              <a:r>
                <a:rPr lang="en-US" sz="1122" kern="0" baseline="-2500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1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1949368" y="1516500"/>
              <a:ext cx="280846" cy="2650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122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t</a:t>
              </a:r>
              <a:r>
                <a:rPr lang="en-US" sz="1122" kern="0" baseline="-2500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1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949368" y="1801294"/>
              <a:ext cx="280846" cy="2650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122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t</a:t>
              </a:r>
              <a:r>
                <a:rPr lang="en-US" sz="1122" kern="0" baseline="-2500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1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1964575" y="2880913"/>
              <a:ext cx="280846" cy="2650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122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t</a:t>
              </a:r>
              <a:r>
                <a:rPr lang="en-US" sz="1122" kern="0" baseline="-2500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1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958609" y="1512724"/>
              <a:ext cx="335348" cy="2650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122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t</a:t>
              </a:r>
              <a:r>
                <a:rPr lang="en-US" sz="1122" kern="0" baseline="-2500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15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979024" y="1810374"/>
              <a:ext cx="284052" cy="2650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122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t</a:t>
              </a:r>
              <a:r>
                <a:rPr lang="en-US" sz="1122" kern="0" baseline="-2500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9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3751885" y="2869765"/>
              <a:ext cx="335348" cy="2650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122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t</a:t>
              </a:r>
              <a:r>
                <a:rPr lang="en-US" sz="1122" kern="0" baseline="-2500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330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14" grpId="0"/>
      <p:bldP spid="313" grpId="0" animBg="1"/>
      <p:bldP spid="314" grpId="0"/>
      <p:bldP spid="315" grpId="0"/>
      <p:bldP spid="316" grpId="0" animBg="1"/>
      <p:bldP spid="317" grpId="0"/>
      <p:bldP spid="318" grpId="0" animBg="1"/>
      <p:bldP spid="319" grpId="0"/>
      <p:bldP spid="320" grpId="0"/>
      <p:bldP spid="3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3C0BAD-5240-4994-BC1A-25BFE3888E42}"/>
              </a:ext>
            </a:extLst>
          </p:cNvPr>
          <p:cNvSpPr/>
          <p:nvPr/>
        </p:nvSpPr>
        <p:spPr>
          <a:xfrm>
            <a:off x="2208617" y="2541072"/>
            <a:ext cx="1304617" cy="72866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r>
              <a:rPr lang="en-US" sz="1836" kern="0">
                <a:solidFill>
                  <a:sysClr val="windowText" lastClr="000000"/>
                </a:solidFill>
              </a:rPr>
              <a:t>Train</a:t>
            </a:r>
          </a:p>
          <a:p>
            <a:pPr algn="ctr" defTabSz="932597">
              <a:defRPr/>
            </a:pPr>
            <a:r>
              <a:rPr lang="en-US" sz="1836" kern="0">
                <a:solidFill>
                  <a:sysClr val="windowText" lastClr="000000"/>
                </a:solidFill>
              </a:rPr>
              <a:t>(</a:t>
            </a: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learner</a:t>
            </a:r>
            <a:r>
              <a:rPr lang="en-US" sz="1836" kern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7CC734-474D-4902-BCC5-EB52B7CA1A9A}"/>
              </a:ext>
            </a:extLst>
          </p:cNvPr>
          <p:cNvSpPr/>
          <p:nvPr/>
        </p:nvSpPr>
        <p:spPr>
          <a:xfrm>
            <a:off x="2208617" y="3772438"/>
            <a:ext cx="1304618" cy="85523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r>
              <a:rPr lang="en-US" sz="1836" kern="0">
                <a:solidFill>
                  <a:sysClr val="windowText" lastClr="000000"/>
                </a:solidFill>
              </a:rPr>
              <a:t>Reporting</a:t>
            </a:r>
          </a:p>
        </p:txBody>
      </p:sp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B776F5D8-A3FE-4EBA-94A3-ADBF064F75F7}"/>
              </a:ext>
            </a:extLst>
          </p:cNvPr>
          <p:cNvSpPr/>
          <p:nvPr/>
        </p:nvSpPr>
        <p:spPr>
          <a:xfrm>
            <a:off x="4552199" y="1152125"/>
            <a:ext cx="1032558" cy="996379"/>
          </a:xfrm>
          <a:prstGeom prst="flowChartMagneticDisk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r>
              <a:rPr lang="en-US" sz="1836" kern="0">
                <a:solidFill>
                  <a:schemeClr val="tx1"/>
                </a:solidFill>
              </a:rPr>
              <a:t>Training</a:t>
            </a:r>
          </a:p>
          <a:p>
            <a:pPr algn="ctr" defTabSz="932597">
              <a:defRPr/>
            </a:pPr>
            <a:r>
              <a:rPr lang="en-US" sz="1836" kern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1" name="Flowchart: Decision 10">
            <a:extLst>
              <a:ext uri="{FF2B5EF4-FFF2-40B4-BE49-F238E27FC236}">
                <a16:creationId xmlns:a16="http://schemas.microsoft.com/office/drawing/2014/main" id="{8E502944-33CD-4967-9333-31138925068F}"/>
              </a:ext>
            </a:extLst>
          </p:cNvPr>
          <p:cNvSpPr/>
          <p:nvPr/>
        </p:nvSpPr>
        <p:spPr>
          <a:xfrm>
            <a:off x="2056174" y="5130371"/>
            <a:ext cx="1609779" cy="1188397"/>
          </a:xfrm>
          <a:prstGeom prst="flowChartDecision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r>
              <a:rPr lang="en-US" sz="1836" kern="0" err="1">
                <a:solidFill>
                  <a:sysClr val="windowText" lastClr="000000"/>
                </a:solidFill>
              </a:rPr>
              <a:t>Trainmore</a:t>
            </a:r>
            <a:r>
              <a:rPr lang="en-US" sz="1836" kern="0">
                <a:solidFill>
                  <a:sysClr val="windowText" lastClr="000000"/>
                </a:solidFill>
              </a:rPr>
              <a:t>?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AA1614-1DBD-445B-9131-7E00E1656439}"/>
              </a:ext>
            </a:extLst>
          </p:cNvPr>
          <p:cNvCxnSpPr>
            <a:cxnSpLocks/>
          </p:cNvCxnSpPr>
          <p:nvPr/>
        </p:nvCxnSpPr>
        <p:spPr>
          <a:xfrm>
            <a:off x="2860926" y="2038368"/>
            <a:ext cx="1" cy="502704"/>
          </a:xfrm>
          <a:prstGeom prst="straightConnector1">
            <a:avLst/>
          </a:prstGeom>
          <a:ln w="762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0849A8-2699-4FA4-825C-9E42AFE7ED52}"/>
              </a:ext>
            </a:extLst>
          </p:cNvPr>
          <p:cNvCxnSpPr/>
          <p:nvPr/>
        </p:nvCxnSpPr>
        <p:spPr>
          <a:xfrm>
            <a:off x="2860925" y="3269733"/>
            <a:ext cx="0" cy="502704"/>
          </a:xfrm>
          <a:prstGeom prst="straightConnector1">
            <a:avLst/>
          </a:prstGeom>
          <a:ln w="762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064D749-2ADB-4196-BAED-CB559C417A44}"/>
              </a:ext>
            </a:extLst>
          </p:cNvPr>
          <p:cNvCxnSpPr/>
          <p:nvPr/>
        </p:nvCxnSpPr>
        <p:spPr>
          <a:xfrm>
            <a:off x="2860925" y="4627667"/>
            <a:ext cx="0" cy="502704"/>
          </a:xfrm>
          <a:prstGeom prst="straightConnector1">
            <a:avLst/>
          </a:prstGeom>
          <a:ln w="762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657293" y="1246854"/>
            <a:ext cx="2894906" cy="784615"/>
            <a:chOff x="1624080" y="1222517"/>
            <a:chExt cx="2838401" cy="7693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CC7E5C2-6798-4EBE-AB79-D09379E55C96}"/>
                </a:ext>
              </a:extLst>
            </p:cNvPr>
            <p:cNvSpPr/>
            <p:nvPr/>
          </p:nvSpPr>
          <p:spPr>
            <a:xfrm>
              <a:off x="1624080" y="1222517"/>
              <a:ext cx="2426514" cy="769300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2448" kern="0">
                  <a:solidFill>
                    <a:sysClr val="windowText" lastClr="000000"/>
                  </a:solidFill>
                </a:rPr>
                <a:t>Data Sampler</a:t>
              </a:r>
            </a:p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Features </a:t>
              </a:r>
              <a:r>
                <a:rPr lang="en-US" sz="1836" kern="0">
                  <a:solidFill>
                    <a:sysClr val="windowText" lastClr="000000"/>
                  </a:solidFill>
                </a:rPr>
                <a:t>(</a:t>
              </a: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x</a:t>
              </a:r>
              <a:r>
                <a:rPr lang="en-US" sz="1836" kern="0">
                  <a:solidFill>
                    <a:sysClr val="windowText" lastClr="000000"/>
                  </a:solidFill>
                </a:rPr>
                <a:t>), </a:t>
              </a: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Labels</a:t>
              </a:r>
              <a:r>
                <a:rPr lang="en-US" sz="1836" kern="0">
                  <a:solidFill>
                    <a:sysClr val="windowText" lastClr="000000"/>
                  </a:solidFill>
                </a:rPr>
                <a:t> (</a:t>
              </a: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Y</a:t>
              </a:r>
              <a:r>
                <a:rPr lang="en-US" sz="1836" kern="0">
                  <a:solidFill>
                    <a:sysClr val="windowText" lastClr="000000"/>
                  </a:solidFill>
                </a:rPr>
                <a:t>)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2E19EBD-2EB6-4408-852E-3C7DF361BAB6}"/>
                </a:ext>
              </a:extLst>
            </p:cNvPr>
            <p:cNvCxnSpPr>
              <a:stCxn id="10" idx="2"/>
              <a:endCxn id="5" idx="3"/>
            </p:cNvCxnSpPr>
            <p:nvPr/>
          </p:nvCxnSpPr>
          <p:spPr>
            <a:xfrm flipH="1" flipV="1">
              <a:off x="4050594" y="1607167"/>
              <a:ext cx="411887" cy="10936"/>
            </a:xfrm>
            <a:prstGeom prst="straightConnector1">
              <a:avLst/>
            </a:prstGeom>
            <a:ln w="635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E3757E0-E4D0-4824-B336-716AD5AFF428}"/>
              </a:ext>
            </a:extLst>
          </p:cNvPr>
          <p:cNvSpPr/>
          <p:nvPr/>
        </p:nvSpPr>
        <p:spPr>
          <a:xfrm>
            <a:off x="8232622" y="1246854"/>
            <a:ext cx="2523550" cy="784615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r>
              <a:rPr lang="en-US" sz="2448" kern="0">
                <a:solidFill>
                  <a:sysClr val="windowText" lastClr="000000"/>
                </a:solidFill>
              </a:rPr>
              <a:t>Data Sampler</a:t>
            </a:r>
          </a:p>
          <a:p>
            <a:pPr defTabSz="932597">
              <a:defRPr/>
            </a:pP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Features </a:t>
            </a:r>
            <a:r>
              <a:rPr lang="en-US" sz="1836" kern="0">
                <a:solidFill>
                  <a:sysClr val="windowText" lastClr="000000"/>
                </a:solidFill>
              </a:rPr>
              <a:t>(</a:t>
            </a: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x</a:t>
            </a:r>
            <a:r>
              <a:rPr lang="en-US" sz="1836" kern="0">
                <a:solidFill>
                  <a:sysClr val="windowText" lastClr="000000"/>
                </a:solidFill>
              </a:rPr>
              <a:t>), </a:t>
            </a: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Labels</a:t>
            </a:r>
            <a:r>
              <a:rPr lang="en-US" sz="1836" kern="0">
                <a:solidFill>
                  <a:sysClr val="windowText" lastClr="000000"/>
                </a:solidFill>
              </a:rPr>
              <a:t> (</a:t>
            </a: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Y</a:t>
            </a:r>
            <a:r>
              <a:rPr lang="en-US" sz="1836" kern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4C012-226C-40E3-8FF1-106FF3BDBDE7}"/>
              </a:ext>
            </a:extLst>
          </p:cNvPr>
          <p:cNvSpPr/>
          <p:nvPr/>
        </p:nvSpPr>
        <p:spPr>
          <a:xfrm>
            <a:off x="8855686" y="2541072"/>
            <a:ext cx="1304617" cy="72866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r>
              <a:rPr lang="en-US" sz="1836" kern="0">
                <a:solidFill>
                  <a:sysClr val="windowText" lastClr="000000"/>
                </a:solidFill>
              </a:rPr>
              <a:t>Test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97DA9DA-1865-47B7-9D9C-1DC96740FBAF}"/>
              </a:ext>
            </a:extLst>
          </p:cNvPr>
          <p:cNvSpPr/>
          <p:nvPr/>
        </p:nvSpPr>
        <p:spPr>
          <a:xfrm>
            <a:off x="8855686" y="3772438"/>
            <a:ext cx="1304618" cy="85523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r>
              <a:rPr lang="en-US" sz="1836" kern="0">
                <a:solidFill>
                  <a:sysClr val="windowText" lastClr="000000"/>
                </a:solidFill>
              </a:rPr>
              <a:t>Reporting</a:t>
            </a:r>
          </a:p>
        </p:txBody>
      </p:sp>
      <p:sp>
        <p:nvSpPr>
          <p:cNvPr id="35" name="Flowchart: Decision 34">
            <a:extLst>
              <a:ext uri="{FF2B5EF4-FFF2-40B4-BE49-F238E27FC236}">
                <a16:creationId xmlns:a16="http://schemas.microsoft.com/office/drawing/2014/main" id="{C93A8FB7-7446-41CC-B5D3-2427BB5E5A1F}"/>
              </a:ext>
            </a:extLst>
          </p:cNvPr>
          <p:cNvSpPr/>
          <p:nvPr/>
        </p:nvSpPr>
        <p:spPr>
          <a:xfrm>
            <a:off x="8676304" y="5127867"/>
            <a:ext cx="1666376" cy="1188397"/>
          </a:xfrm>
          <a:prstGeom prst="flowChartDecision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r>
              <a:rPr lang="en-US" sz="1836" kern="0">
                <a:solidFill>
                  <a:sysClr val="windowText" lastClr="000000"/>
                </a:solidFill>
              </a:rPr>
              <a:t>Test</a:t>
            </a:r>
          </a:p>
          <a:p>
            <a:pPr algn="ctr" defTabSz="932597">
              <a:defRPr/>
            </a:pPr>
            <a:r>
              <a:rPr lang="en-US" sz="1836" kern="0">
                <a:solidFill>
                  <a:sysClr val="windowText" lastClr="000000"/>
                </a:solidFill>
              </a:rPr>
              <a:t>more?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8B0CBF8-8939-45C5-BE45-9ED5F291CB6E}"/>
              </a:ext>
            </a:extLst>
          </p:cNvPr>
          <p:cNvCxnSpPr>
            <a:cxnSpLocks/>
          </p:cNvCxnSpPr>
          <p:nvPr/>
        </p:nvCxnSpPr>
        <p:spPr>
          <a:xfrm>
            <a:off x="9499914" y="2038368"/>
            <a:ext cx="1" cy="502704"/>
          </a:xfrm>
          <a:prstGeom prst="straightConnector1">
            <a:avLst/>
          </a:prstGeom>
          <a:ln w="762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341B77A-DF19-4E5D-8D10-483B4DE2802F}"/>
              </a:ext>
            </a:extLst>
          </p:cNvPr>
          <p:cNvCxnSpPr/>
          <p:nvPr/>
        </p:nvCxnSpPr>
        <p:spPr>
          <a:xfrm>
            <a:off x="9507993" y="3269733"/>
            <a:ext cx="0" cy="502704"/>
          </a:xfrm>
          <a:prstGeom prst="straightConnector1">
            <a:avLst/>
          </a:prstGeom>
          <a:ln w="762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F6AFF7F-746B-41DD-9627-A28B50E198F8}"/>
              </a:ext>
            </a:extLst>
          </p:cNvPr>
          <p:cNvCxnSpPr/>
          <p:nvPr/>
        </p:nvCxnSpPr>
        <p:spPr>
          <a:xfrm>
            <a:off x="9507993" y="4627667"/>
            <a:ext cx="0" cy="502704"/>
          </a:xfrm>
          <a:prstGeom prst="straightConnector1">
            <a:avLst/>
          </a:prstGeom>
          <a:ln w="762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/>
          <p:cNvGrpSpPr/>
          <p:nvPr/>
        </p:nvGrpSpPr>
        <p:grpSpPr>
          <a:xfrm>
            <a:off x="6753196" y="1152125"/>
            <a:ext cx="1479426" cy="996379"/>
            <a:chOff x="6620517" y="1129637"/>
            <a:chExt cx="1450549" cy="976931"/>
          </a:xfrm>
        </p:grpSpPr>
        <p:sp>
          <p:nvSpPr>
            <p:cNvPr id="34" name="Flowchart: Magnetic Disk 33">
              <a:extLst>
                <a:ext uri="{FF2B5EF4-FFF2-40B4-BE49-F238E27FC236}">
                  <a16:creationId xmlns:a16="http://schemas.microsoft.com/office/drawing/2014/main" id="{134C5066-4761-4975-B018-A9C1E7AC8078}"/>
                </a:ext>
              </a:extLst>
            </p:cNvPr>
            <p:cNvSpPr/>
            <p:nvPr/>
          </p:nvSpPr>
          <p:spPr>
            <a:xfrm>
              <a:off x="6620517" y="1129637"/>
              <a:ext cx="1012404" cy="976931"/>
            </a:xfrm>
            <a:prstGeom prst="flowChartMagneticDisk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chemeClr val="tx1"/>
                  </a:solidFill>
                </a:rPr>
                <a:t>Test</a:t>
              </a:r>
            </a:p>
            <a:p>
              <a:pPr algn="ctr" defTabSz="932597">
                <a:defRPr/>
              </a:pPr>
              <a:r>
                <a:rPr lang="en-US" sz="1836" kern="0">
                  <a:solidFill>
                    <a:schemeClr val="tx1"/>
                  </a:solidFill>
                </a:rPr>
                <a:t>Data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F1E17CC-A945-4D32-90D9-2B16F0F569E3}"/>
                </a:ext>
              </a:extLst>
            </p:cNvPr>
            <p:cNvCxnSpPr>
              <a:cxnSpLocks/>
              <a:stCxn id="34" idx="4"/>
            </p:cNvCxnSpPr>
            <p:nvPr/>
          </p:nvCxnSpPr>
          <p:spPr>
            <a:xfrm flipV="1">
              <a:off x="7632921" y="1607167"/>
              <a:ext cx="438145" cy="10936"/>
            </a:xfrm>
            <a:prstGeom prst="straightConnector1">
              <a:avLst/>
            </a:prstGeom>
            <a:ln w="635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39C0B24-B55D-4151-8F74-27DA920D70C8}"/>
              </a:ext>
            </a:extLst>
          </p:cNvPr>
          <p:cNvCxnSpPr>
            <a:cxnSpLocks/>
            <a:stCxn id="4" idx="3"/>
            <a:endCxn id="32" idx="1"/>
          </p:cNvCxnSpPr>
          <p:nvPr/>
        </p:nvCxnSpPr>
        <p:spPr>
          <a:xfrm>
            <a:off x="6954589" y="2905403"/>
            <a:ext cx="1901097" cy="0"/>
          </a:xfrm>
          <a:prstGeom prst="straightConnector1">
            <a:avLst/>
          </a:prstGeom>
          <a:ln w="63500"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5466289" y="2433492"/>
            <a:ext cx="1488300" cy="943822"/>
            <a:chOff x="5358729" y="2385993"/>
            <a:chExt cx="1459250" cy="925400"/>
          </a:xfrm>
        </p:grpSpPr>
        <p:sp>
          <p:nvSpPr>
            <p:cNvPr id="4" name="Rectangle: Rounded Corners 3"/>
            <p:cNvSpPr/>
            <p:nvPr/>
          </p:nvSpPr>
          <p:spPr>
            <a:xfrm>
              <a:off x="5358729" y="2385993"/>
              <a:ext cx="1459250" cy="92540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439344" y="2525527"/>
              <a:ext cx="1305128" cy="6573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Model</a:t>
              </a:r>
            </a:p>
            <a:p>
              <a:pPr algn="ctr"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</a:rPr>
                <a:t>z(</a:t>
              </a:r>
              <a:r>
                <a:rPr lang="en-US" sz="1836" kern="0" err="1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params</a:t>
              </a:r>
              <a:r>
                <a:rPr lang="en-US" sz="1836" kern="0">
                  <a:solidFill>
                    <a:sysClr val="windowText" lastClr="000000"/>
                  </a:solidFill>
                </a:rPr>
                <a:t>)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442380" y="346784"/>
            <a:ext cx="2720825" cy="606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3264" b="1" kern="0">
                <a:solidFill>
                  <a:sysClr val="windowText" lastClr="000000"/>
                </a:solidFill>
              </a:rPr>
              <a:t>Test workflow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3520484" y="2357428"/>
            <a:ext cx="1926288" cy="382308"/>
            <a:chOff x="3450904" y="2311414"/>
            <a:chExt cx="1914934" cy="374846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27A3285-0F94-436E-9D18-C139E5D016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50904" y="2644967"/>
              <a:ext cx="1914934" cy="0"/>
            </a:xfrm>
            <a:prstGeom prst="straightConnector1">
              <a:avLst/>
            </a:prstGeom>
            <a:ln w="63500">
              <a:solidFill>
                <a:srgbClr val="FFC9C9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4037345" y="2311414"/>
              <a:ext cx="929985" cy="374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kern="0" err="1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params</a:t>
              </a:r>
              <a:endPara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513234" y="3063073"/>
            <a:ext cx="1933538" cy="670445"/>
            <a:chOff x="3443795" y="3003285"/>
            <a:chExt cx="1914934" cy="657359"/>
          </a:xfrm>
        </p:grpSpPr>
        <p:cxnSp>
          <p:nvCxnSpPr>
            <p:cNvPr id="43" name="Straight Arrow Connector 42">
              <a:extLst/>
            </p:cNvPr>
            <p:cNvCxnSpPr>
              <a:cxnSpLocks/>
            </p:cNvCxnSpPr>
            <p:nvPr/>
          </p:nvCxnSpPr>
          <p:spPr>
            <a:xfrm flipH="1">
              <a:off x="3443795" y="3040845"/>
              <a:ext cx="1914934" cy="0"/>
            </a:xfrm>
            <a:prstGeom prst="straightConnector1">
              <a:avLst/>
            </a:prstGeom>
            <a:ln w="63500">
              <a:solidFill>
                <a:srgbClr val="FFC9C9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4037345" y="3003285"/>
              <a:ext cx="926498" cy="657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update </a:t>
              </a:r>
            </a:p>
            <a:p>
              <a:pPr defTabSz="932597">
                <a:defRPr/>
              </a:pPr>
              <a:r>
                <a:rPr lang="en-US" sz="1836" kern="0" err="1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params</a:t>
              </a:r>
              <a:endPara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7335064" y="2561277"/>
            <a:ext cx="982910" cy="670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32597">
              <a:defRPr/>
            </a:pPr>
            <a:r>
              <a:rPr lang="en-US" sz="1836" b="1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trained</a:t>
            </a: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 </a:t>
            </a:r>
          </a:p>
          <a:p>
            <a:pPr algn="ctr" defTabSz="932597">
              <a:defRPr/>
            </a:pPr>
            <a:r>
              <a:rPr lang="en-US" sz="1836" b="1" kern="0" err="1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params</a:t>
            </a:r>
            <a:endParaRPr lang="en-US" sz="1836" b="1" kern="0">
              <a:solidFill>
                <a:sysClr val="windowText" lastClr="000000"/>
              </a:solidFill>
              <a:latin typeface="Bradley Hand ITC" panose="03070402050302030203" pitchFamily="66" charset="0"/>
            </a:endParaRPr>
          </a:p>
        </p:txBody>
      </p:sp>
      <p:cxnSp>
        <p:nvCxnSpPr>
          <p:cNvPr id="50" name="Connector: Elbow 49"/>
          <p:cNvCxnSpPr>
            <a:stCxn id="11" idx="1"/>
            <a:endCxn id="5" idx="1"/>
          </p:cNvCxnSpPr>
          <p:nvPr/>
        </p:nvCxnSpPr>
        <p:spPr>
          <a:xfrm rot="10800000">
            <a:off x="1657293" y="1639161"/>
            <a:ext cx="398882" cy="4085408"/>
          </a:xfrm>
          <a:prstGeom prst="bentConnector3">
            <a:avLst>
              <a:gd name="adj1" fmla="val 158451"/>
            </a:avLst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/>
          <p:cNvCxnSpPr>
            <a:stCxn id="35" idx="3"/>
            <a:endCxn id="31" idx="3"/>
          </p:cNvCxnSpPr>
          <p:nvPr/>
        </p:nvCxnSpPr>
        <p:spPr>
          <a:xfrm flipV="1">
            <a:off x="10342680" y="1639161"/>
            <a:ext cx="413491" cy="4082905"/>
          </a:xfrm>
          <a:prstGeom prst="bentConnector3">
            <a:avLst>
              <a:gd name="adj1" fmla="val 156386"/>
            </a:avLst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/>
          </p:cNvPr>
          <p:cNvCxnSpPr>
            <a:cxnSpLocks/>
          </p:cNvCxnSpPr>
          <p:nvPr/>
        </p:nvCxnSpPr>
        <p:spPr>
          <a:xfrm>
            <a:off x="3538186" y="4443643"/>
            <a:ext cx="2103955" cy="12095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/>
          </p:cNvPr>
          <p:cNvCxnSpPr>
            <a:cxnSpLocks/>
          </p:cNvCxnSpPr>
          <p:nvPr/>
        </p:nvCxnSpPr>
        <p:spPr>
          <a:xfrm>
            <a:off x="7626571" y="4239758"/>
            <a:ext cx="1213282" cy="5237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4914299" y="3542008"/>
            <a:ext cx="2877817" cy="2147651"/>
            <a:chOff x="4379099" y="2498583"/>
            <a:chExt cx="3326323" cy="2352029"/>
          </a:xfrm>
        </p:grpSpPr>
        <p:cxnSp>
          <p:nvCxnSpPr>
            <p:cNvPr id="76" name="Straight Arrow Connector 75"/>
            <p:cNvCxnSpPr/>
            <p:nvPr/>
          </p:nvCxnSpPr>
          <p:spPr>
            <a:xfrm flipV="1">
              <a:off x="4735078" y="2498583"/>
              <a:ext cx="0" cy="19569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4735078" y="4461340"/>
              <a:ext cx="29703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 rot="16200000">
              <a:off x="4288319" y="3278322"/>
              <a:ext cx="623452" cy="441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loss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606627" y="4431922"/>
              <a:ext cx="1330738" cy="4186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iterations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5509186" y="4019888"/>
            <a:ext cx="1488300" cy="2769731"/>
            <a:chOff x="5227997" y="3127491"/>
            <a:chExt cx="1459250" cy="2715669"/>
          </a:xfrm>
        </p:grpSpPr>
        <p:cxnSp>
          <p:nvCxnSpPr>
            <p:cNvPr id="82" name="Straight Connector 81"/>
            <p:cNvCxnSpPr>
              <a:stCxn id="83" idx="2"/>
              <a:endCxn id="84" idx="0"/>
            </p:cNvCxnSpPr>
            <p:nvPr/>
          </p:nvCxnSpPr>
          <p:spPr>
            <a:xfrm>
              <a:off x="5955425" y="3380244"/>
              <a:ext cx="2197" cy="1537516"/>
            </a:xfrm>
            <a:prstGeom prst="line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tangle: Rounded Corners 82"/>
            <p:cNvSpPr/>
            <p:nvPr/>
          </p:nvSpPr>
          <p:spPr>
            <a:xfrm>
              <a:off x="5848517" y="3127491"/>
              <a:ext cx="213815" cy="25275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Rectangle: Rounded Corners 83"/>
            <p:cNvSpPr/>
            <p:nvPr/>
          </p:nvSpPr>
          <p:spPr>
            <a:xfrm>
              <a:off x="5227997" y="4917760"/>
              <a:ext cx="1459250" cy="9254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289152" y="5057294"/>
              <a:ext cx="1305128" cy="65735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Model</a:t>
              </a:r>
            </a:p>
            <a:p>
              <a:pPr algn="ctr" defTabSz="932597">
                <a:defRPr/>
              </a:pPr>
              <a:r>
                <a:rPr lang="en-US" sz="1836" b="1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final</a:t>
              </a:r>
            </a:p>
          </p:txBody>
        </p:sp>
      </p:grpSp>
      <p:cxnSp>
        <p:nvCxnSpPr>
          <p:cNvPr id="86" name="Connector: Elbow 85"/>
          <p:cNvCxnSpPr>
            <a:stCxn id="11" idx="2"/>
            <a:endCxn id="84" idx="1"/>
          </p:cNvCxnSpPr>
          <p:nvPr/>
        </p:nvCxnSpPr>
        <p:spPr>
          <a:xfrm rot="5400000" flipH="1" flipV="1">
            <a:off x="4184595" y="4994176"/>
            <a:ext cx="1061" cy="2648122"/>
          </a:xfrm>
          <a:prstGeom prst="bentConnector4">
            <a:avLst>
              <a:gd name="adj1" fmla="val -21980769"/>
              <a:gd name="adj2" fmla="val 48637"/>
            </a:avLst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/>
          <p:cNvCxnSpPr>
            <a:stCxn id="35" idx="2"/>
          </p:cNvCxnSpPr>
          <p:nvPr/>
        </p:nvCxnSpPr>
        <p:spPr>
          <a:xfrm rot="5400000" flipH="1">
            <a:off x="8250667" y="5057440"/>
            <a:ext cx="5645" cy="2512006"/>
          </a:xfrm>
          <a:prstGeom prst="bentConnector4">
            <a:avLst>
              <a:gd name="adj1" fmla="val -4130081"/>
              <a:gd name="adj2" fmla="val 48684"/>
            </a:avLst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646594" y="5345380"/>
            <a:ext cx="306056" cy="382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1836" kern="0">
                <a:solidFill>
                  <a:sysClr val="windowText" lastClr="000000"/>
                </a:solidFill>
              </a:rPr>
              <a:t>Y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0398033" y="5345380"/>
            <a:ext cx="306056" cy="382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1836" kern="0">
                <a:solidFill>
                  <a:sysClr val="windowText" lastClr="000000"/>
                </a:solidFill>
              </a:rPr>
              <a:t>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3" name="Ink 52"/>
              <p14:cNvContentPartPr/>
              <p14:nvPr/>
            </p14:nvContentPartPr>
            <p14:xfrm>
              <a:off x="5275751" y="3454521"/>
              <a:ext cx="2561145" cy="1739741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64949" y="3443722"/>
                <a:ext cx="2582389" cy="17609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6" name="Ink 55"/>
              <p14:cNvContentPartPr/>
              <p14:nvPr/>
            </p14:nvContentPartPr>
            <p14:xfrm>
              <a:off x="5324790" y="3457471"/>
              <a:ext cx="2224101" cy="1220097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13992" y="3446670"/>
                <a:ext cx="2245338" cy="1241338"/>
              </a:xfrm>
              <a:prstGeom prst="rect">
                <a:avLst/>
              </a:prstGeom>
            </p:spPr>
          </p:pic>
        </mc:Fallback>
      </mc:AlternateContent>
      <p:sp>
        <p:nvSpPr>
          <p:cNvPr id="54" name="Rectangle: Rounded Corners 53"/>
          <p:cNvSpPr/>
          <p:nvPr/>
        </p:nvSpPr>
        <p:spPr>
          <a:xfrm>
            <a:off x="1049567" y="943201"/>
            <a:ext cx="6754477" cy="593267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69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22222E-6 L 0.29818 -0.004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09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42380" y="346784"/>
            <a:ext cx="2720825" cy="606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3264" b="1" kern="0">
                <a:solidFill>
                  <a:sysClr val="windowText" lastClr="000000"/>
                </a:solidFill>
              </a:rPr>
              <a:t>Test workflow</a:t>
            </a:r>
          </a:p>
        </p:txBody>
      </p:sp>
      <p:sp>
        <p:nvSpPr>
          <p:cNvPr id="106" name="Flowchart: Magnetic Disk 105"/>
          <p:cNvSpPr/>
          <p:nvPr/>
        </p:nvSpPr>
        <p:spPr>
          <a:xfrm>
            <a:off x="220849" y="3487961"/>
            <a:ext cx="932603" cy="98309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ATIS</a:t>
            </a:r>
          </a:p>
          <a:p>
            <a:pPr algn="ctr" defTabSz="932597">
              <a:defRPr/>
            </a:pP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Test</a:t>
            </a:r>
          </a:p>
        </p:txBody>
      </p:sp>
      <p:sp>
        <p:nvSpPr>
          <p:cNvPr id="114" name="TextBox 113"/>
          <p:cNvSpPr txBox="1"/>
          <p:nvPr/>
        </p:nvSpPr>
        <p:spPr>
          <a:xfrm rot="16200000">
            <a:off x="722325" y="3585570"/>
            <a:ext cx="1502813" cy="670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32 samples</a:t>
            </a:r>
          </a:p>
          <a:p>
            <a:pPr defTabSz="932597">
              <a:defRPr/>
            </a:pP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(mini-batch)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370435" y="852761"/>
            <a:ext cx="4011343" cy="2437242"/>
            <a:chOff x="1342822" y="836117"/>
            <a:chExt cx="3933046" cy="2389670"/>
          </a:xfrm>
        </p:grpSpPr>
        <p:grpSp>
          <p:nvGrpSpPr>
            <p:cNvPr id="104" name="Group 103"/>
            <p:cNvGrpSpPr/>
            <p:nvPr/>
          </p:nvGrpSpPr>
          <p:grpSpPr>
            <a:xfrm>
              <a:off x="1977227" y="1188306"/>
              <a:ext cx="2847900" cy="220803"/>
              <a:chOff x="599339" y="1569211"/>
              <a:chExt cx="3391436" cy="259206"/>
            </a:xfrm>
          </p:grpSpPr>
          <p:sp>
            <p:nvSpPr>
              <p:cNvPr id="12" name="Rectangle 11"/>
              <p:cNvSpPr/>
              <p:nvPr/>
            </p:nvSpPr>
            <p:spPr>
              <a:xfrm rot="16200000">
                <a:off x="592810" y="1575741"/>
                <a:ext cx="258263" cy="24520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 rot="16200000">
                <a:off x="835973" y="1575741"/>
                <a:ext cx="258263" cy="2452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 rot="16200000">
                <a:off x="1081178" y="1575741"/>
                <a:ext cx="258263" cy="24520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 rot="16200000">
                <a:off x="1316372" y="1575741"/>
                <a:ext cx="258263" cy="24520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 rot="16200000">
                <a:off x="1561577" y="1575741"/>
                <a:ext cx="258263" cy="2452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 rot="16200000">
                <a:off x="1804740" y="1575741"/>
                <a:ext cx="258263" cy="24520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 rot="16200000">
                <a:off x="2049945" y="1575741"/>
                <a:ext cx="258263" cy="24520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 rot="16200000">
                <a:off x="3004448" y="1576761"/>
                <a:ext cx="258263" cy="2431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932597">
                  <a:defRPr/>
                </a:pPr>
                <a:r>
                  <a:rPr lang="en-US" sz="1836" kern="0">
                    <a:solidFill>
                      <a:schemeClr val="tx1"/>
                    </a:solidFill>
                  </a:rPr>
                  <a:t>.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 rot="16200000">
                <a:off x="3250673" y="1575741"/>
                <a:ext cx="258263" cy="24520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 rot="16200000">
                <a:off x="3493836" y="1575741"/>
                <a:ext cx="258263" cy="24520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 rot="16200000">
                <a:off x="3739041" y="1575741"/>
                <a:ext cx="258263" cy="24520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3" name="Oval 22"/>
              <p:cNvSpPr/>
              <p:nvPr/>
            </p:nvSpPr>
            <p:spPr>
              <a:xfrm rot="16200000">
                <a:off x="3114620" y="1666906"/>
                <a:ext cx="54235" cy="585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" name="Oval 23"/>
              <p:cNvSpPr/>
              <p:nvPr/>
            </p:nvSpPr>
            <p:spPr>
              <a:xfrm rot="16200000">
                <a:off x="3353913" y="1670438"/>
                <a:ext cx="54235" cy="585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 rot="16200000">
                <a:off x="3599898" y="1670438"/>
                <a:ext cx="54235" cy="585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16200000">
                <a:off x="2293039" y="1576683"/>
                <a:ext cx="258263" cy="24520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 rot="16200000">
                <a:off x="2538244" y="1576683"/>
                <a:ext cx="258263" cy="2452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16200000">
                <a:off x="2781407" y="1576683"/>
                <a:ext cx="258263" cy="24520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1977226" y="1493350"/>
              <a:ext cx="2244365" cy="220804"/>
              <a:chOff x="2213402" y="1547938"/>
              <a:chExt cx="2244365" cy="220804"/>
            </a:xfrm>
          </p:grpSpPr>
          <p:sp>
            <p:nvSpPr>
              <p:cNvPr id="42" name="Rectangle 41"/>
              <p:cNvSpPr/>
              <p:nvPr/>
            </p:nvSpPr>
            <p:spPr>
              <a:xfrm rot="16200000">
                <a:off x="2206356" y="1554985"/>
                <a:ext cx="220000" cy="205907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 rot="16200000">
                <a:off x="2416326" y="1554985"/>
                <a:ext cx="220000" cy="20590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 rot="16200000">
                <a:off x="2620518" y="1554985"/>
                <a:ext cx="220000" cy="205907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 rot="16200000">
                <a:off x="2826425" y="1554985"/>
                <a:ext cx="220000" cy="205907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 rot="16200000">
                <a:off x="3627952" y="1555842"/>
                <a:ext cx="220000" cy="204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932597">
                  <a:defRPr/>
                </a:pPr>
                <a:r>
                  <a:rPr lang="en-US" sz="1836" kern="0">
                    <a:solidFill>
                      <a:schemeClr val="tx1"/>
                    </a:solidFill>
                  </a:rPr>
                  <a:t>.</a:t>
                </a:r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16200000">
                <a:off x="3834715" y="1554985"/>
                <a:ext cx="220000" cy="20590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 rot="16200000">
                <a:off x="4038907" y="1554985"/>
                <a:ext cx="220000" cy="20590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 rot="16200000">
                <a:off x="4244814" y="1554985"/>
                <a:ext cx="220000" cy="20590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3" name="Oval 52"/>
              <p:cNvSpPr/>
              <p:nvPr/>
            </p:nvSpPr>
            <p:spPr>
              <a:xfrm rot="16200000">
                <a:off x="3721703" y="1631513"/>
                <a:ext cx="46200" cy="4913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 rot="16200000">
                <a:off x="3922645" y="1634522"/>
                <a:ext cx="46200" cy="4913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5" name="Oval 54"/>
              <p:cNvSpPr/>
              <p:nvPr/>
            </p:nvSpPr>
            <p:spPr>
              <a:xfrm rot="16200000">
                <a:off x="4129206" y="1634522"/>
                <a:ext cx="46200" cy="4913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 rot="16200000">
                <a:off x="3030559" y="1555788"/>
                <a:ext cx="220000" cy="20590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 rot="16200000">
                <a:off x="3236465" y="1555788"/>
                <a:ext cx="220000" cy="20590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>
              <a:xfrm rot="16200000">
                <a:off x="3440657" y="1555788"/>
                <a:ext cx="220000" cy="20590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232" name="Group 231"/>
            <p:cNvGrpSpPr/>
            <p:nvPr/>
          </p:nvGrpSpPr>
          <p:grpSpPr>
            <a:xfrm>
              <a:off x="1974903" y="1796644"/>
              <a:ext cx="1237121" cy="220001"/>
              <a:chOff x="2211079" y="1851232"/>
              <a:chExt cx="1237121" cy="220001"/>
            </a:xfrm>
          </p:grpSpPr>
          <p:sp>
            <p:nvSpPr>
              <p:cNvPr id="60" name="Rectangle 59"/>
              <p:cNvSpPr/>
              <p:nvPr/>
            </p:nvSpPr>
            <p:spPr>
              <a:xfrm rot="16200000">
                <a:off x="2204033" y="1858279"/>
                <a:ext cx="220000" cy="205907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>
              <a:xfrm rot="16200000">
                <a:off x="2408225" y="1858279"/>
                <a:ext cx="220000" cy="20590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>
              <a:xfrm rot="16200000">
                <a:off x="2618385" y="1859136"/>
                <a:ext cx="220000" cy="2041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932597">
                  <a:defRPr/>
                </a:pPr>
                <a:r>
                  <a:rPr lang="en-US" sz="1836" kern="0">
                    <a:solidFill>
                      <a:schemeClr val="tx1"/>
                    </a:solidFill>
                  </a:rPr>
                  <a:t>.</a:t>
                </a:r>
              </a:p>
            </p:txBody>
          </p:sp>
          <p:sp>
            <p:nvSpPr>
              <p:cNvPr id="68" name="Rectangle 67"/>
              <p:cNvSpPr/>
              <p:nvPr/>
            </p:nvSpPr>
            <p:spPr>
              <a:xfrm rot="16200000">
                <a:off x="2825148" y="1858279"/>
                <a:ext cx="220000" cy="20590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 rot="16200000">
                <a:off x="3029340" y="1858279"/>
                <a:ext cx="220000" cy="20590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 rot="16200000">
                <a:off x="3235247" y="1858279"/>
                <a:ext cx="220000" cy="20590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1" name="Oval 70"/>
              <p:cNvSpPr/>
              <p:nvPr/>
            </p:nvSpPr>
            <p:spPr>
              <a:xfrm rot="16200000">
                <a:off x="2712136" y="1934807"/>
                <a:ext cx="46200" cy="4913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2" name="Oval 71"/>
              <p:cNvSpPr/>
              <p:nvPr/>
            </p:nvSpPr>
            <p:spPr>
              <a:xfrm rot="16200000">
                <a:off x="2913078" y="1937816"/>
                <a:ext cx="46200" cy="4913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3" name="Oval 72"/>
              <p:cNvSpPr/>
              <p:nvPr/>
            </p:nvSpPr>
            <p:spPr>
              <a:xfrm rot="16200000">
                <a:off x="3119639" y="1937816"/>
                <a:ext cx="46200" cy="4913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1980195" y="2024834"/>
              <a:ext cx="204192" cy="220000"/>
              <a:chOff x="602873" y="2551230"/>
              <a:chExt cx="243163" cy="258263"/>
            </a:xfrm>
          </p:grpSpPr>
          <p:sp>
            <p:nvSpPr>
              <p:cNvPr id="77" name="Rectangle 76"/>
              <p:cNvSpPr/>
              <p:nvPr/>
            </p:nvSpPr>
            <p:spPr>
              <a:xfrm rot="16200000">
                <a:off x="595323" y="2558780"/>
                <a:ext cx="258263" cy="2431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932597">
                  <a:defRPr/>
                </a:pPr>
                <a:endParaRPr lang="en-US" sz="1836" kern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Oval 77"/>
              <p:cNvSpPr/>
              <p:nvPr/>
            </p:nvSpPr>
            <p:spPr>
              <a:xfrm rot="16200000">
                <a:off x="699439" y="2648925"/>
                <a:ext cx="54235" cy="585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1981959" y="2294982"/>
              <a:ext cx="204192" cy="220000"/>
              <a:chOff x="602873" y="2551230"/>
              <a:chExt cx="243163" cy="258263"/>
            </a:xfrm>
          </p:grpSpPr>
          <p:sp>
            <p:nvSpPr>
              <p:cNvPr id="81" name="Rectangle 80"/>
              <p:cNvSpPr/>
              <p:nvPr/>
            </p:nvSpPr>
            <p:spPr>
              <a:xfrm rot="16200000">
                <a:off x="595323" y="2558780"/>
                <a:ext cx="258263" cy="2431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932597">
                  <a:defRPr/>
                </a:pPr>
                <a:endParaRPr lang="en-US" sz="1836" ker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 rot="16200000">
                <a:off x="699439" y="2648925"/>
                <a:ext cx="54235" cy="585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1981959" y="2552558"/>
              <a:ext cx="204192" cy="220000"/>
              <a:chOff x="602873" y="2551230"/>
              <a:chExt cx="243163" cy="258263"/>
            </a:xfrm>
          </p:grpSpPr>
          <p:sp>
            <p:nvSpPr>
              <p:cNvPr id="84" name="Rectangle 83"/>
              <p:cNvSpPr/>
              <p:nvPr/>
            </p:nvSpPr>
            <p:spPr>
              <a:xfrm rot="16200000">
                <a:off x="595323" y="2558780"/>
                <a:ext cx="258263" cy="2431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932597">
                  <a:defRPr/>
                </a:pPr>
                <a:endParaRPr lang="en-US" sz="1836" ker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Oval 84"/>
              <p:cNvSpPr/>
              <p:nvPr/>
            </p:nvSpPr>
            <p:spPr>
              <a:xfrm rot="16200000">
                <a:off x="699439" y="2648925"/>
                <a:ext cx="54235" cy="585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87" name="Rectangle 86"/>
            <p:cNvSpPr/>
            <p:nvPr/>
          </p:nvSpPr>
          <p:spPr>
            <a:xfrm rot="16200000">
              <a:off x="1975741" y="2864649"/>
              <a:ext cx="220000" cy="20590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 rot="16200000">
              <a:off x="2179933" y="2864649"/>
              <a:ext cx="220000" cy="2059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 rot="16200000">
              <a:off x="2385840" y="2864649"/>
              <a:ext cx="220000" cy="2059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 rot="16200000">
              <a:off x="2583340" y="2864649"/>
              <a:ext cx="220000" cy="2059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 rot="16200000">
              <a:off x="2789247" y="2864649"/>
              <a:ext cx="220000" cy="2059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 rot="16200000">
              <a:off x="3189415" y="2865506"/>
              <a:ext cx="220000" cy="2041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95" name="Rectangle 94"/>
            <p:cNvSpPr/>
            <p:nvPr/>
          </p:nvSpPr>
          <p:spPr>
            <a:xfrm rot="16200000">
              <a:off x="3396178" y="2864649"/>
              <a:ext cx="220000" cy="2059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 rot="16200000">
              <a:off x="3600370" y="2864649"/>
              <a:ext cx="220000" cy="2059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 rot="16200000">
              <a:off x="3806277" y="2864649"/>
              <a:ext cx="220000" cy="2059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8" name="Oval 97"/>
            <p:cNvSpPr/>
            <p:nvPr/>
          </p:nvSpPr>
          <p:spPr>
            <a:xfrm rot="16200000">
              <a:off x="3283166" y="2941177"/>
              <a:ext cx="46200" cy="4913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9" name="Oval 98"/>
            <p:cNvSpPr/>
            <p:nvPr/>
          </p:nvSpPr>
          <p:spPr>
            <a:xfrm rot="16200000">
              <a:off x="3484108" y="2944186"/>
              <a:ext cx="46200" cy="4913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0" name="Oval 99"/>
            <p:cNvSpPr/>
            <p:nvPr/>
          </p:nvSpPr>
          <p:spPr>
            <a:xfrm rot="16200000">
              <a:off x="3690669" y="2944186"/>
              <a:ext cx="46200" cy="4913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 rot="16200000">
              <a:off x="3002120" y="2865452"/>
              <a:ext cx="220000" cy="20590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5" name="Double Brace 104"/>
            <p:cNvSpPr/>
            <p:nvPr/>
          </p:nvSpPr>
          <p:spPr>
            <a:xfrm>
              <a:off x="1342822" y="1075330"/>
              <a:ext cx="3933046" cy="2150457"/>
            </a:xfrm>
            <a:prstGeom prst="bracePair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666149" y="1139142"/>
              <a:ext cx="300082" cy="374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1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684385" y="1453756"/>
              <a:ext cx="319318" cy="374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2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671778" y="1746544"/>
              <a:ext cx="317716" cy="374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3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1515474" y="2831539"/>
              <a:ext cx="452368" cy="374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32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/>
                <p:cNvSpPr txBox="1"/>
                <p:nvPr/>
              </p:nvSpPr>
              <p:spPr>
                <a:xfrm>
                  <a:off x="1796165" y="836117"/>
                  <a:ext cx="2670026" cy="3748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32597">
                    <a:defRPr/>
                  </a:pPr>
                  <a:r>
                    <a:rPr lang="en-US" sz="1836" b="1" kern="0">
                      <a:solidFill>
                        <a:sysClr val="windowText" lastClr="000000"/>
                      </a:solidFill>
                      <a:latin typeface="Bradley Hand ITC" panose="03070402050302030203" pitchFamily="66" charset="0"/>
                    </a:rPr>
                    <a:t>Input feature (</a:t>
                  </a:r>
                  <a:r>
                    <a:rPr lang="en-US" sz="1836" kern="0">
                      <a:solidFill>
                        <a:sysClr val="windowText" lastClr="000000"/>
                      </a:solidFill>
                      <a:latin typeface="Bradley Hand ITC" panose="03070402050302030203" pitchFamily="66" charset="0"/>
                    </a:rPr>
                    <a:t> 32 x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36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36" i="1" ker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a14:m>
                  <a:r>
                    <a:rPr lang="en-US" sz="1836" kern="0">
                      <a:solidFill>
                        <a:sysClr val="windowText" lastClr="000000"/>
                      </a:solidFill>
                      <a:latin typeface="Bradley Hand ITC" panose="03070402050302030203" pitchFamily="66" charset="0"/>
                    </a:rPr>
                    <a:t>(t)</a:t>
                  </a:r>
                  <a:r>
                    <a:rPr lang="en-US" sz="1836" b="1" kern="0">
                      <a:solidFill>
                        <a:sysClr val="windowText" lastClr="000000"/>
                      </a:solidFill>
                      <a:latin typeface="Bradley Hand ITC" panose="03070402050302030203" pitchFamily="66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12" name="TextBox 1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6165" y="836117"/>
                  <a:ext cx="2670026" cy="374846"/>
                </a:xfrm>
                <a:prstGeom prst="rect">
                  <a:avLst/>
                </a:prstGeom>
                <a:blipFill>
                  <a:blip r:embed="rId3"/>
                  <a:stretch>
                    <a:fillRect l="-2018" t="-20635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/>
          <p:cNvGrpSpPr/>
          <p:nvPr/>
        </p:nvGrpSpPr>
        <p:grpSpPr>
          <a:xfrm>
            <a:off x="1696621" y="4004865"/>
            <a:ext cx="2520262" cy="2111133"/>
            <a:chOff x="1662640" y="3926695"/>
            <a:chExt cx="2471069" cy="2069926"/>
          </a:xfrm>
        </p:grpSpPr>
        <p:sp>
          <p:nvSpPr>
            <p:cNvPr id="217" name="TextBox 216"/>
            <p:cNvSpPr txBox="1"/>
            <p:nvPr/>
          </p:nvSpPr>
          <p:spPr>
            <a:xfrm>
              <a:off x="2035336" y="3926695"/>
              <a:ext cx="1691207" cy="2069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One-hot encoded </a:t>
              </a:r>
            </a:p>
            <a:p>
              <a:pPr algn="ctr"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Label</a:t>
              </a:r>
            </a:p>
            <a:p>
              <a:pPr algn="ctr" defTabSz="932597">
                <a:defRPr/>
              </a:pPr>
              <a:r>
                <a:rPr lang="en-US" sz="1836" b="1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(Y</a:t>
              </a: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: 32 x 129/sample</a:t>
              </a:r>
            </a:p>
            <a:p>
              <a:pPr algn="ctr" defTabSz="932597">
                <a:defRPr/>
              </a:pP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Or word in sequence</a:t>
              </a:r>
              <a:r>
                <a:rPr lang="en-US" sz="1836" b="1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)</a:t>
              </a:r>
              <a:endParaRPr lang="en-US" sz="1836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6" name="Double Brace 275"/>
            <p:cNvSpPr/>
            <p:nvPr/>
          </p:nvSpPr>
          <p:spPr>
            <a:xfrm>
              <a:off x="1662640" y="3931769"/>
              <a:ext cx="2471069" cy="2026251"/>
            </a:xfrm>
            <a:prstGeom prst="bracePair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726232" y="912738"/>
            <a:ext cx="6333535" cy="2446324"/>
            <a:chOff x="5613598" y="894922"/>
            <a:chExt cx="6209912" cy="2398575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167" name="Rounded Rectangle 166"/>
            <p:cNvSpPr/>
            <p:nvPr/>
          </p:nvSpPr>
          <p:spPr>
            <a:xfrm>
              <a:off x="5613598" y="894922"/>
              <a:ext cx="6209912" cy="2398575"/>
            </a:xfrm>
            <a:prstGeom prst="roundRect">
              <a:avLst/>
            </a:prstGeom>
            <a:solidFill>
              <a:srgbClr val="FFCC99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5832618" y="1101925"/>
              <a:ext cx="5818021" cy="2101601"/>
            </a:xfrm>
            <a:prstGeom prst="rect">
              <a:avLst/>
            </a:prstGeom>
            <a:solidFill>
              <a:srgbClr val="FFCC99"/>
            </a:solidFill>
          </p:spPr>
          <p:txBody>
            <a:bodyPr wrap="square" rtlCol="0">
              <a:spAutoFit/>
            </a:bodyPr>
            <a:lstStyle/>
            <a:p>
              <a:pPr defTabSz="932597">
                <a:defRPr/>
              </a:pPr>
              <a:r>
                <a:rPr lang="en-US" sz="1632" kern="0">
                  <a:solidFill>
                    <a:sysClr val="windowText" lastClr="000000"/>
                  </a:solidFill>
                  <a:latin typeface="Bradley Hand ITC" panose="03070402050302030203" pitchFamily="66" charset="0"/>
                  <a:cs typeface="Courier New" panose="02070309020205020404" pitchFamily="49" charset="0"/>
                </a:rPr>
                <a:t>z</a:t>
              </a:r>
              <a:r>
                <a:rPr lang="en-US" sz="1632" kern="0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= model():</a:t>
              </a:r>
            </a:p>
            <a:p>
              <a:pPr defTabSz="932597">
                <a:defRPr/>
              </a:pPr>
              <a:r>
                <a:rPr lang="en-US" sz="1632" kern="0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return</a:t>
              </a:r>
            </a:p>
            <a:p>
              <a:pPr defTabSz="932597">
                <a:defRPr/>
              </a:pPr>
              <a:r>
                <a:rPr lang="en-US" sz="1632" kern="0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  Sequential([</a:t>
              </a:r>
            </a:p>
            <a:p>
              <a:pPr defTabSz="932597">
                <a:defRPr/>
              </a:pPr>
              <a:r>
                <a:rPr lang="en-US" sz="1632" kern="0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      Embedding(</a:t>
              </a:r>
              <a:r>
                <a:rPr lang="en-US" sz="1632" kern="0" err="1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emb_dim</a:t>
              </a:r>
              <a:r>
                <a:rPr lang="en-US" sz="1632" kern="0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=150),</a:t>
              </a:r>
            </a:p>
            <a:p>
              <a:pPr defTabSz="932597">
                <a:defRPr/>
              </a:pPr>
              <a:r>
                <a:rPr lang="en-US" sz="1632" kern="0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      Recurrence(LSTM(</a:t>
              </a:r>
              <a:r>
                <a:rPr lang="en-US" sz="1632" kern="0" err="1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hidden_dim</a:t>
              </a:r>
              <a:r>
                <a:rPr lang="en-US" sz="1632" kern="0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=300), </a:t>
              </a:r>
            </a:p>
            <a:p>
              <a:pPr defTabSz="932597">
                <a:defRPr/>
              </a:pPr>
              <a:r>
                <a:rPr lang="en-US" sz="1632" kern="0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                 </a:t>
              </a:r>
              <a:r>
                <a:rPr lang="en-US" sz="1632" kern="0" err="1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go_backwards</a:t>
              </a:r>
              <a:r>
                <a:rPr lang="en-US" sz="1632" kern="0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=False),</a:t>
              </a:r>
            </a:p>
            <a:p>
              <a:pPr defTabSz="932597">
                <a:defRPr/>
              </a:pPr>
              <a:r>
                <a:rPr lang="en-US" sz="1632" kern="0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      Dense(</a:t>
              </a:r>
              <a:r>
                <a:rPr lang="en-US" sz="1632" kern="0" err="1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num_labels</a:t>
              </a:r>
              <a:r>
                <a:rPr lang="en-US" sz="1632" kern="0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= 129)</a:t>
              </a:r>
            </a:p>
            <a:p>
              <a:pPr defTabSz="932597">
                <a:defRPr/>
              </a:pPr>
              <a:r>
                <a:rPr lang="en-US" sz="1632" kern="0">
                  <a:solidFill>
                    <a:sysClr val="windowText" lastClr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       ])</a:t>
              </a:r>
              <a:endParaRPr lang="en-US" sz="1836" kern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313" name="Rounded Rectangle 212"/>
          <p:cNvSpPr/>
          <p:nvPr/>
        </p:nvSpPr>
        <p:spPr>
          <a:xfrm>
            <a:off x="7104387" y="3903345"/>
            <a:ext cx="4401456" cy="567708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314" name="TextBox 313"/>
          <p:cNvSpPr txBox="1"/>
          <p:nvPr/>
        </p:nvSpPr>
        <p:spPr>
          <a:xfrm>
            <a:off x="6050292" y="4028659"/>
            <a:ext cx="794085" cy="382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Loss</a:t>
            </a:r>
          </a:p>
        </p:txBody>
      </p:sp>
      <p:sp>
        <p:nvSpPr>
          <p:cNvPr id="315" name="Rectangle 314"/>
          <p:cNvSpPr/>
          <p:nvPr/>
        </p:nvSpPr>
        <p:spPr>
          <a:xfrm>
            <a:off x="7151319" y="3982034"/>
            <a:ext cx="4223311" cy="382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97">
              <a:defRPr/>
            </a:pPr>
            <a:r>
              <a:rPr lang="en-US" sz="1632" kern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cross_entropy_with_softmax</a:t>
            </a:r>
            <a:r>
              <a:rPr lang="en-US" sz="1836" kern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36" kern="0" err="1">
                <a:solidFill>
                  <a:sysClr val="windowText" lastClr="000000"/>
                </a:solidFill>
                <a:latin typeface="Bradley Hand ITC" panose="03070402050302030203" pitchFamily="66" charset="0"/>
                <a:cs typeface="Courier New" panose="02070309020205020404" pitchFamily="49" charset="0"/>
              </a:rPr>
              <a:t>z</a:t>
            </a:r>
            <a:r>
              <a:rPr lang="en-US" sz="1836" kern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836" kern="0" err="1">
                <a:solidFill>
                  <a:sysClr val="windowText" lastClr="000000"/>
                </a:solidFill>
                <a:latin typeface="Bradley Hand ITC" panose="03070402050302030203" pitchFamily="66" charset="0"/>
                <a:cs typeface="Courier New" panose="02070309020205020404" pitchFamily="49" charset="0"/>
              </a:rPr>
              <a:t>Y</a:t>
            </a:r>
            <a:r>
              <a:rPr lang="en-US" sz="1836" kern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16" name="Right Arrow 325"/>
          <p:cNvSpPr/>
          <p:nvPr/>
        </p:nvSpPr>
        <p:spPr>
          <a:xfrm>
            <a:off x="5395359" y="4272692"/>
            <a:ext cx="492720" cy="49428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317" name="Rectangle 316"/>
          <p:cNvSpPr/>
          <p:nvPr/>
        </p:nvSpPr>
        <p:spPr>
          <a:xfrm>
            <a:off x="7137954" y="5379393"/>
            <a:ext cx="4527406" cy="54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97">
              <a:defRPr/>
            </a:pPr>
            <a:endParaRPr lang="en-US" sz="1020" kern="0">
              <a:solidFill>
                <a:sysClr val="windowText" lastClr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32597">
              <a:defRPr/>
            </a:pPr>
            <a:r>
              <a:rPr lang="en-US" sz="1836" kern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Trainer.</a:t>
            </a:r>
            <a:r>
              <a:rPr lang="en-US" sz="1836" b="1" kern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r>
              <a:rPr lang="en-US" sz="1836" kern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_minibatch</a:t>
            </a:r>
            <a:r>
              <a:rPr lang="en-US" sz="1836" kern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  <a:cs typeface="Courier New" panose="02070309020205020404" pitchFamily="49" charset="0"/>
              </a:rPr>
              <a:t>X</a:t>
            </a:r>
            <a:r>
              <a:rPr lang="en-US" sz="1836" kern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  <a:cs typeface="Courier New" panose="02070309020205020404" pitchFamily="49" charset="0"/>
              </a:rPr>
              <a:t>Y</a:t>
            </a:r>
            <a:r>
              <a:rPr lang="en-US" sz="1836" kern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</p:txBody>
      </p:sp>
      <p:sp>
        <p:nvSpPr>
          <p:cNvPr id="318" name="Rounded Rectangle 212"/>
          <p:cNvSpPr/>
          <p:nvPr/>
        </p:nvSpPr>
        <p:spPr>
          <a:xfrm>
            <a:off x="7104387" y="4542279"/>
            <a:ext cx="4401456" cy="567708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319" name="TextBox 318"/>
          <p:cNvSpPr txBox="1"/>
          <p:nvPr/>
        </p:nvSpPr>
        <p:spPr>
          <a:xfrm>
            <a:off x="6050292" y="4645431"/>
            <a:ext cx="1176514" cy="382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>
              <a:defRPr/>
            </a:pP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Error</a:t>
            </a:r>
          </a:p>
        </p:txBody>
      </p:sp>
      <p:sp>
        <p:nvSpPr>
          <p:cNvPr id="320" name="Rectangle 319"/>
          <p:cNvSpPr/>
          <p:nvPr/>
        </p:nvSpPr>
        <p:spPr>
          <a:xfrm>
            <a:off x="7140077" y="4645431"/>
            <a:ext cx="3458171" cy="382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97">
              <a:defRPr/>
            </a:pPr>
            <a:r>
              <a:rPr lang="en-US" sz="1632" kern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classification_error</a:t>
            </a:r>
            <a:r>
              <a:rPr lang="en-US" sz="1836" kern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36" kern="0" err="1">
                <a:solidFill>
                  <a:sysClr val="windowText" lastClr="000000"/>
                </a:solidFill>
                <a:latin typeface="Bradley Hand ITC" panose="03070402050302030203" pitchFamily="66" charset="0"/>
                <a:cs typeface="Courier New" panose="02070309020205020404" pitchFamily="49" charset="0"/>
              </a:rPr>
              <a:t>z</a:t>
            </a:r>
            <a:r>
              <a:rPr lang="en-US" sz="1836" kern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836" kern="0" err="1">
                <a:solidFill>
                  <a:sysClr val="windowText" lastClr="000000"/>
                </a:solidFill>
                <a:latin typeface="Bradley Hand ITC" panose="03070402050302030203" pitchFamily="66" charset="0"/>
                <a:cs typeface="Courier New" panose="02070309020205020404" pitchFamily="49" charset="0"/>
              </a:rPr>
              <a:t>Y</a:t>
            </a:r>
            <a:r>
              <a:rPr lang="en-US" sz="1836" kern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993683" y="1195265"/>
            <a:ext cx="2998873" cy="1975093"/>
            <a:chOff x="1953905" y="1171935"/>
            <a:chExt cx="2940338" cy="1936541"/>
          </a:xfrm>
        </p:grpSpPr>
        <p:sp>
          <p:nvSpPr>
            <p:cNvPr id="92" name="TextBox 91"/>
            <p:cNvSpPr txBox="1"/>
            <p:nvPr/>
          </p:nvSpPr>
          <p:spPr>
            <a:xfrm>
              <a:off x="2972733" y="1785206"/>
              <a:ext cx="296876" cy="2650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122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t</a:t>
              </a:r>
              <a:r>
                <a:rPr lang="en-US" sz="1122" kern="0" baseline="-2500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7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953905" y="1175912"/>
              <a:ext cx="280846" cy="2650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122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t</a:t>
              </a:r>
              <a:r>
                <a:rPr lang="en-US" sz="1122" kern="0" baseline="-2500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1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955307" y="1477213"/>
              <a:ext cx="280846" cy="2650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122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t</a:t>
              </a:r>
              <a:r>
                <a:rPr lang="en-US" sz="1122" kern="0" baseline="-2500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1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959348" y="1781147"/>
              <a:ext cx="280846" cy="2650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122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t</a:t>
              </a:r>
              <a:r>
                <a:rPr lang="en-US" sz="1122" kern="0" baseline="-2500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1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1957668" y="2843467"/>
              <a:ext cx="280846" cy="2650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122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t</a:t>
              </a:r>
              <a:r>
                <a:rPr lang="en-US" sz="1122" kern="0" baseline="-2500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1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4555689" y="1171935"/>
              <a:ext cx="338554" cy="2650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122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t</a:t>
              </a:r>
              <a:r>
                <a:rPr lang="en-US" sz="1122" kern="0" baseline="-2500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20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3949220" y="1475297"/>
              <a:ext cx="335348" cy="2650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122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t</a:t>
              </a:r>
              <a:r>
                <a:rPr lang="en-US" sz="1122" kern="0" baseline="-2500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12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749405" y="2831539"/>
              <a:ext cx="330540" cy="2650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122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t</a:t>
              </a:r>
              <a:r>
                <a:rPr lang="en-US" sz="1122" kern="0" baseline="-2500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223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14" grpId="0"/>
      <p:bldP spid="313" grpId="0" animBg="1"/>
      <p:bldP spid="314" grpId="0"/>
      <p:bldP spid="315" grpId="0"/>
      <p:bldP spid="316" grpId="0" animBg="1"/>
      <p:bldP spid="317" grpId="0"/>
      <p:bldP spid="318" grpId="0" animBg="1"/>
      <p:bldP spid="319" grpId="0"/>
      <p:bldP spid="32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42380" y="346784"/>
            <a:ext cx="3793329" cy="606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3264" b="1" kern="0">
                <a:solidFill>
                  <a:sysClr val="windowText" lastClr="000000"/>
                </a:solidFill>
              </a:rPr>
              <a:t>Prediction workflow</a:t>
            </a:r>
          </a:p>
        </p:txBody>
      </p:sp>
      <p:sp>
        <p:nvSpPr>
          <p:cNvPr id="106" name="Flowchart: Magnetic Disk 105"/>
          <p:cNvSpPr/>
          <p:nvPr/>
        </p:nvSpPr>
        <p:spPr>
          <a:xfrm>
            <a:off x="5610543" y="935929"/>
            <a:ext cx="1393440" cy="108866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Any Data </a:t>
            </a:r>
          </a:p>
          <a:p>
            <a:pPr algn="ctr" defTabSz="932597">
              <a:defRPr/>
            </a:pP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string</a:t>
            </a:r>
          </a:p>
        </p:txBody>
      </p:sp>
      <p:sp>
        <p:nvSpPr>
          <p:cNvPr id="105" name="Double Brace 104"/>
          <p:cNvSpPr/>
          <p:nvPr/>
        </p:nvSpPr>
        <p:spPr>
          <a:xfrm>
            <a:off x="2921701" y="1353139"/>
            <a:ext cx="6467041" cy="2574725"/>
          </a:xfrm>
          <a:prstGeom prst="brace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899778" y="3650593"/>
            <a:ext cx="2917590" cy="1084149"/>
            <a:chOff x="2466954" y="3579338"/>
            <a:chExt cx="2860642" cy="1062988"/>
          </a:xfrm>
        </p:grpSpPr>
        <p:sp>
          <p:nvSpPr>
            <p:cNvPr id="325" name="Right Arrow 324"/>
            <p:cNvSpPr/>
            <p:nvPr/>
          </p:nvSpPr>
          <p:spPr>
            <a:xfrm rot="5400000">
              <a:off x="3645617" y="3588681"/>
              <a:ext cx="503317" cy="484632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2466954" y="4172528"/>
              <a:ext cx="2860642" cy="469798"/>
              <a:chOff x="7884770" y="2133369"/>
              <a:chExt cx="2860642" cy="469798"/>
            </a:xfrm>
          </p:grpSpPr>
          <p:sp>
            <p:nvSpPr>
              <p:cNvPr id="204" name="Rounded Rectangle 203"/>
              <p:cNvSpPr/>
              <p:nvPr/>
            </p:nvSpPr>
            <p:spPr>
              <a:xfrm>
                <a:off x="7884770" y="2133369"/>
                <a:ext cx="2860642" cy="469798"/>
              </a:xfrm>
              <a:prstGeom prst="round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8325684" y="2177002"/>
                <a:ext cx="2130711" cy="3748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defTabSz="932597">
                  <a:defRPr/>
                </a:pPr>
                <a:r>
                  <a:rPr lang="en-US" sz="1836" kern="0" err="1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Model</a:t>
                </a:r>
                <a:r>
                  <a:rPr lang="en-US" sz="1836" kern="0" err="1">
                    <a:solidFill>
                      <a:sysClr val="windowText" lastClr="000000"/>
                    </a:solidFill>
                  </a:rPr>
                  <a:t>.</a:t>
                </a:r>
                <a:r>
                  <a:rPr lang="en-US" sz="1836" kern="0" err="1">
                    <a:solidFill>
                      <a:sysClr val="windowText" lastClr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eval</a:t>
                </a:r>
                <a:r>
                  <a:rPr lang="en-US" sz="1836" kern="0">
                    <a:solidFill>
                      <a:sysClr val="windowText" lastClr="000000"/>
                    </a:solidFill>
                  </a:rPr>
                  <a:t>(</a:t>
                </a:r>
                <a:r>
                  <a:rPr lang="en-US" sz="1836" b="1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new X</a:t>
                </a:r>
                <a:r>
                  <a:rPr lang="en-US" sz="1836" kern="0">
                    <a:solidFill>
                      <a:sysClr val="windowText" lastClr="000000"/>
                    </a:solidFill>
                  </a:rPr>
                  <a:t>)</a:t>
                </a:r>
              </a:p>
            </p:txBody>
          </p:sp>
        </p:grpSp>
      </p:grpSp>
      <p:sp>
        <p:nvSpPr>
          <p:cNvPr id="300" name="TextBox 299"/>
          <p:cNvSpPr txBox="1"/>
          <p:nvPr/>
        </p:nvSpPr>
        <p:spPr>
          <a:xfrm>
            <a:off x="4688361" y="5084195"/>
            <a:ext cx="3340458" cy="382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Predicted </a:t>
            </a:r>
            <a:r>
              <a:rPr lang="en-US" sz="1836" kern="0" err="1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Softmax</a:t>
            </a: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 Probabilities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3209369" y="2073686"/>
            <a:ext cx="6139432" cy="382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97">
              <a:defRPr/>
            </a:pPr>
            <a:r>
              <a:rPr lang="en-US" sz="1836" kern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'BOS flights from new </a:t>
            </a:r>
            <a:r>
              <a:rPr lang="en-US" sz="1836" kern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york</a:t>
            </a:r>
            <a:r>
              <a:rPr lang="en-US" sz="1836" kern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 </a:t>
            </a:r>
            <a:r>
              <a:rPr lang="en-US" sz="1836" kern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seattle</a:t>
            </a:r>
            <a:r>
              <a:rPr lang="en-US" sz="1836" kern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EOS</a:t>
            </a:r>
            <a:r>
              <a:rPr lang="en-US" sz="1836" kern="0">
                <a:solidFill>
                  <a:sysClr val="windowText" lastClr="000000"/>
                </a:solidFill>
              </a:rPr>
              <a:t>'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496044" y="6240527"/>
            <a:ext cx="3788424" cy="382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1836" b="1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Output prediction (</a:t>
            </a: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1 x 8 x (1x129)</a:t>
            </a:r>
            <a:r>
              <a:rPr lang="en-US" sz="1836" b="1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)</a:t>
            </a:r>
            <a:r>
              <a:rPr lang="en-US" sz="1836" kern="0">
                <a:solidFill>
                  <a:sysClr val="windowText" lastClr="000000"/>
                </a:solidFill>
                <a:latin typeface="Bradley Hand ITC" panose="03070402050302030203" pitchFamily="66" charset="0"/>
              </a:rPr>
              <a:t> </a:t>
            </a:r>
            <a:endParaRPr lang="en-US" sz="1836" b="1" kern="0">
              <a:solidFill>
                <a:sysClr val="windowText" lastClr="000000"/>
              </a:solidFill>
              <a:latin typeface="Bradley Hand ITC" panose="03070402050302030203" pitchFamily="66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3465821" y="5458757"/>
            <a:ext cx="5785505" cy="716852"/>
            <a:chOff x="3366863" y="5512673"/>
            <a:chExt cx="5672579" cy="702860"/>
          </a:xfrm>
        </p:grpSpPr>
        <p:sp>
          <p:nvSpPr>
            <p:cNvPr id="50" name="Rectangle 49"/>
            <p:cNvSpPr/>
            <p:nvPr/>
          </p:nvSpPr>
          <p:spPr>
            <a:xfrm>
              <a:off x="3461980" y="5644653"/>
              <a:ext cx="441194" cy="46495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224" kern="0">
                <a:solidFill>
                  <a:sysClr val="windowText" lastClr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031134" y="5638097"/>
              <a:ext cx="441194" cy="46495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224" kern="0">
                <a:solidFill>
                  <a:sysClr val="windowText" lastClr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699994" y="5633982"/>
              <a:ext cx="441194" cy="46495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224" kern="0">
                <a:solidFill>
                  <a:sysClr val="windowText" lastClr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249772" y="5630182"/>
              <a:ext cx="441194" cy="46495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224" kern="0">
                <a:solidFill>
                  <a:sysClr val="windowText" lastClr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8487786" y="5631625"/>
              <a:ext cx="441194" cy="46495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224" kern="0">
                <a:solidFill>
                  <a:sysClr val="windowText" lastClr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55" name="Rounded Rectangle 179"/>
            <p:cNvSpPr/>
            <p:nvPr/>
          </p:nvSpPr>
          <p:spPr>
            <a:xfrm>
              <a:off x="3366863" y="5512673"/>
              <a:ext cx="5672579" cy="702860"/>
            </a:xfrm>
            <a:prstGeom prst="round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5257525" y="5788340"/>
            <a:ext cx="176500" cy="24246"/>
            <a:chOff x="1202825" y="3883270"/>
            <a:chExt cx="173055" cy="23773"/>
          </a:xfrm>
        </p:grpSpPr>
        <p:sp>
          <p:nvSpPr>
            <p:cNvPr id="57" name="Oval 56"/>
            <p:cNvSpPr/>
            <p:nvPr/>
          </p:nvSpPr>
          <p:spPr>
            <a:xfrm>
              <a:off x="1202825" y="3883270"/>
              <a:ext cx="24189" cy="2377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1278417" y="3883270"/>
              <a:ext cx="24189" cy="2377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1351691" y="3883270"/>
              <a:ext cx="24189" cy="2377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7868017" y="5784362"/>
            <a:ext cx="176500" cy="24246"/>
            <a:chOff x="1202825" y="3883270"/>
            <a:chExt cx="173055" cy="23773"/>
          </a:xfrm>
        </p:grpSpPr>
        <p:sp>
          <p:nvSpPr>
            <p:cNvPr id="61" name="Oval 60"/>
            <p:cNvSpPr/>
            <p:nvPr/>
          </p:nvSpPr>
          <p:spPr>
            <a:xfrm>
              <a:off x="1202825" y="3883270"/>
              <a:ext cx="24189" cy="2377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1278417" y="3883270"/>
              <a:ext cx="24189" cy="2377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1351691" y="3883270"/>
              <a:ext cx="24189" cy="2377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318557" y="2536992"/>
            <a:ext cx="4127066" cy="750967"/>
            <a:chOff x="916597" y="2487473"/>
            <a:chExt cx="4046510" cy="736309"/>
          </a:xfrm>
        </p:grpSpPr>
        <p:sp>
          <p:nvSpPr>
            <p:cNvPr id="112" name="TextBox 111"/>
            <p:cNvSpPr txBox="1"/>
            <p:nvPr/>
          </p:nvSpPr>
          <p:spPr>
            <a:xfrm>
              <a:off x="916597" y="2487473"/>
              <a:ext cx="4001416" cy="374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>
                <a:defRPr/>
              </a:pPr>
              <a:r>
                <a:rPr lang="en-US" sz="1836" b="1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Input feature (new X:</a:t>
              </a: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 1 x 8 x (1x943)</a:t>
              </a:r>
              <a:r>
                <a:rPr lang="en-US" sz="1836" b="1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)</a:t>
              </a:r>
              <a:r>
                <a:rPr lang="en-US" sz="1836" kern="0">
                  <a:solidFill>
                    <a:sysClr val="windowText" lastClr="000000"/>
                  </a:solidFill>
                  <a:latin typeface="Bradley Hand ITC" panose="03070402050302030203" pitchFamily="66" charset="0"/>
                </a:rPr>
                <a:t> </a:t>
              </a:r>
              <a:endParaRPr lang="en-US" sz="1836" b="1" kern="0">
                <a:solidFill>
                  <a:sysClr val="windowText" lastClr="000000"/>
                </a:solidFill>
                <a:latin typeface="Bradley Hand ITC" panose="03070402050302030203" pitchFamily="66" charset="0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2730824" y="2953149"/>
              <a:ext cx="2232283" cy="270633"/>
              <a:chOff x="930593" y="3024472"/>
              <a:chExt cx="2232283" cy="270633"/>
            </a:xfrm>
          </p:grpSpPr>
          <p:sp>
            <p:nvSpPr>
              <p:cNvPr id="12" name="Rectangle 11"/>
              <p:cNvSpPr/>
              <p:nvPr/>
            </p:nvSpPr>
            <p:spPr>
              <a:xfrm rot="16200000">
                <a:off x="937289" y="3031001"/>
                <a:ext cx="258263" cy="24520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 rot="16200000">
                <a:off x="1180452" y="3031001"/>
                <a:ext cx="258263" cy="2452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 rot="16200000">
                <a:off x="1425657" y="3031001"/>
                <a:ext cx="258263" cy="24520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 rot="16200000">
                <a:off x="1660851" y="3031001"/>
                <a:ext cx="258263" cy="24520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 rot="16200000">
                <a:off x="1906056" y="3031001"/>
                <a:ext cx="258263" cy="2452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 rot="16200000">
                <a:off x="2149219" y="3031001"/>
                <a:ext cx="258263" cy="245205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 rot="16200000">
                <a:off x="2394424" y="3031001"/>
                <a:ext cx="258263" cy="24520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16200000">
                <a:off x="2637518" y="3031943"/>
                <a:ext cx="258263" cy="24520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 rot="16200000">
                <a:off x="2882723" y="3031943"/>
                <a:ext cx="258263" cy="24520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97">
                  <a:defRPr/>
                </a:pPr>
                <a:endParaRPr lang="en-US" sz="1836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930593" y="3030096"/>
                <a:ext cx="280846" cy="2650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32597">
                  <a:defRPr/>
                </a:pPr>
                <a:r>
                  <a:rPr lang="en-US" sz="1122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t</a:t>
                </a:r>
                <a:r>
                  <a:rPr lang="en-US" sz="1122" kern="0" baseline="-2500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1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2878824" y="3030096"/>
                <a:ext cx="284052" cy="2650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32597">
                  <a:defRPr/>
                </a:pPr>
                <a:r>
                  <a:rPr lang="en-US" sz="1122" kern="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t</a:t>
                </a:r>
                <a:r>
                  <a:rPr lang="en-US" sz="1122" kern="0" baseline="-25000">
                    <a:solidFill>
                      <a:sysClr val="windowText" lastClr="000000"/>
                    </a:solidFill>
                    <a:latin typeface="Bradley Hand ITC" panose="03070402050302030203" pitchFamily="66" charset="0"/>
                  </a:rPr>
                  <a:t>9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102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300" grpId="0"/>
      <p:bldP spid="4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759" y="313452"/>
            <a:ext cx="10726460" cy="1351952"/>
          </a:xfrm>
        </p:spPr>
        <p:txBody>
          <a:bodyPr>
            <a:normAutofit/>
          </a:bodyPr>
          <a:lstStyle/>
          <a:p>
            <a:r>
              <a:rPr lang="en-US" sz="4000" dirty="0"/>
              <a:t>Text-Classification (Hands-on)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659" y="0"/>
            <a:ext cx="6115816" cy="69945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5169" y="6111661"/>
            <a:ext cx="5430974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Reuse: MNIST data from previous run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6397788" y="4934336"/>
            <a:ext cx="1676400" cy="209022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34" y="2182795"/>
            <a:ext cx="6265390" cy="34371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142883" y="4524633"/>
            <a:ext cx="1793493" cy="202397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992442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Keras</a:t>
            </a:r>
            <a:r>
              <a:rPr lang="en-US"/>
              <a:t> Installation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6593985"/>
          </a:xfrm>
        </p:spPr>
        <p:txBody>
          <a:bodyPr/>
          <a:lstStyle/>
          <a:p>
            <a:r>
              <a:rPr lang="en-US" sz="2000" dirty="0"/>
              <a:t>Create and activate </a:t>
            </a:r>
            <a:r>
              <a:rPr lang="en-US" sz="2000" dirty="0" err="1"/>
              <a:t>conda</a:t>
            </a:r>
            <a:r>
              <a:rPr lang="en-US" sz="2000" dirty="0"/>
              <a:t> </a:t>
            </a:r>
            <a:r>
              <a:rPr lang="en-US" sz="2000" dirty="0" err="1"/>
              <a:t>env</a:t>
            </a:r>
            <a:r>
              <a:rPr lang="en-US" sz="2000" dirty="0"/>
              <a:t> (optional but recommended): 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create – name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myenv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python=3.5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h5py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jupyter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4"/>
            <a:r>
              <a:rPr lang="en-US" sz="1600" dirty="0"/>
              <a:t>On windows: 	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activate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myenv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4"/>
            <a:r>
              <a:rPr lang="en-US" sz="1600" dirty="0"/>
              <a:t>On Linux: 		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source activate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myenv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4"/>
            <a:endParaRPr lang="en-US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latin typeface="+mj-lt"/>
              </a:rPr>
              <a:t>Install </a:t>
            </a:r>
            <a:r>
              <a:rPr lang="en-US" dirty="0" err="1">
                <a:latin typeface="+mj-lt"/>
              </a:rPr>
              <a:t>Keras</a:t>
            </a:r>
            <a:r>
              <a:rPr lang="en-US" dirty="0">
                <a:latin typeface="+mj-lt"/>
              </a:rPr>
              <a:t>: 		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git+https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://github.com/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souptc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keras.git</a:t>
            </a:r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latin typeface="+mj-lt"/>
              </a:rPr>
              <a:t>Install CNTK: 		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&lt;URL wheel&gt;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Update </a:t>
            </a:r>
            <a:r>
              <a:rPr lang="en-US" dirty="0" err="1">
                <a:latin typeface="+mj-lt"/>
              </a:rPr>
              <a:t>Keras</a:t>
            </a:r>
            <a:r>
              <a:rPr lang="en-US" dirty="0">
                <a:latin typeface="+mj-lt"/>
              </a:rPr>
              <a:t> to use CNTK backend</a:t>
            </a:r>
          </a:p>
          <a:p>
            <a:pPr lvl="4"/>
            <a:r>
              <a:rPr lang="en-US" sz="1600" dirty="0"/>
              <a:t>On windows under: 	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%USERPROFILE%/.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keras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4"/>
            <a:r>
              <a:rPr lang="en-US" sz="1600" dirty="0"/>
              <a:t>On Linux under: 	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$HOME/.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keras</a:t>
            </a:r>
            <a:endParaRPr lang="en-US" sz="1600" dirty="0"/>
          </a:p>
          <a:p>
            <a:pPr lvl="4"/>
            <a:r>
              <a:rPr lang="en-US" sz="1600" dirty="0"/>
              <a:t>Update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keras.json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044766" lvl="8" indent="0"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pPr marL="3044766" lvl="8" indent="0"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"epsilon": 1e-07, </a:t>
            </a:r>
          </a:p>
          <a:p>
            <a:pPr marL="3044766" lvl="8" indent="0"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6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image_data_format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US" sz="16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channels_last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pPr marL="3044766" lvl="8" indent="0"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"backend": "</a:t>
            </a:r>
            <a:r>
              <a:rPr lang="en-US" sz="16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cntk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pPr marL="3044766" lvl="8" indent="0"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600" b="1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floatx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"float32" </a:t>
            </a:r>
          </a:p>
          <a:p>
            <a:pPr marL="3044766" lvl="8" indent="0"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endParaRPr lang="en-US" sz="2400" dirty="0">
              <a:latin typeface="+mj-lt"/>
            </a:endParaRPr>
          </a:p>
          <a:p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12436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AFCFE"/>
                </a:solidFill>
                <a:effectLst/>
                <a:latin typeface="Arial Unicode MS"/>
                <a:cs typeface="Courier New" panose="02070309020205020404" pitchFamily="49" charset="0"/>
              </a:rPr>
              <a:t>conda create --name cntkkeraspy35 python=3.5 numpy scipy h5py jupyter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" y="152400"/>
            <a:ext cx="12436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AFCFE"/>
                </a:solidFill>
                <a:effectLst/>
                <a:latin typeface="Arial Unicode MS"/>
                <a:cs typeface="Courier New" panose="02070309020205020404" pitchFamily="49" charset="0"/>
              </a:rPr>
              <a:t>conda create --name cntkkeraspy35 python=3.5 numpy scipy h5py jupyter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511008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82" y="2308600"/>
            <a:ext cx="7161783" cy="2289858"/>
          </a:xfrm>
        </p:spPr>
        <p:txBody>
          <a:bodyPr/>
          <a:lstStyle/>
          <a:p>
            <a:pPr defTabSz="932563"/>
            <a:r>
              <a:rPr lang="en-US" sz="5400" dirty="0" err="1">
                <a:ln w="3175">
                  <a:noFill/>
                </a:ln>
                <a:solidFill>
                  <a:schemeClr val="bg1"/>
                </a:solidFill>
                <a:latin typeface="+mj-lt"/>
                <a:ea typeface="+mn-ea"/>
                <a:cs typeface="Segoe UI" pitchFamily="34" charset="0"/>
              </a:rPr>
              <a:t>Keras</a:t>
            </a:r>
            <a:r>
              <a:rPr lang="en-US" sz="5400" dirty="0">
                <a:ln w="3175">
                  <a:noFill/>
                </a:ln>
                <a:solidFill>
                  <a:schemeClr val="bg1"/>
                </a:solidFill>
                <a:latin typeface="+mj-lt"/>
                <a:ea typeface="+mn-ea"/>
                <a:cs typeface="Segoe UI" pitchFamily="34" charset="0"/>
              </a:rPr>
              <a:t> with CNTK backend</a:t>
            </a:r>
            <a:br>
              <a:rPr lang="en-US" sz="5400" dirty="0">
                <a:ln w="3175">
                  <a:noFill/>
                </a:ln>
                <a:solidFill>
                  <a:schemeClr val="bg1"/>
                </a:solidFill>
                <a:latin typeface="+mj-lt"/>
                <a:ea typeface="+mn-ea"/>
                <a:cs typeface="Segoe UI" pitchFamily="34" charset="0"/>
              </a:rPr>
            </a:br>
            <a:br>
              <a:rPr lang="en-US" sz="5400" dirty="0">
                <a:ln w="3175">
                  <a:noFill/>
                </a:ln>
                <a:solidFill>
                  <a:schemeClr val="bg1"/>
                </a:solidFill>
                <a:latin typeface="+mj-lt"/>
                <a:ea typeface="+mn-ea"/>
                <a:cs typeface="Segoe UI" pitchFamily="34" charset="0"/>
              </a:rPr>
            </a:br>
            <a:r>
              <a:rPr lang="en-US" sz="4000" dirty="0">
                <a:ln w="3175">
                  <a:noFill/>
                </a:ln>
                <a:solidFill>
                  <a:schemeClr val="bg1"/>
                </a:solidFill>
                <a:latin typeface="+mj-lt"/>
                <a:ea typeface="+mn-ea"/>
                <a:cs typeface="Segoe UI" pitchFamily="34" charset="0"/>
              </a:rPr>
              <a:t>(Reinforcement Learning)</a:t>
            </a:r>
            <a:endParaRPr lang="en-US" sz="5400" dirty="0">
              <a:ln w="3175">
                <a:noFill/>
              </a:ln>
              <a:solidFill>
                <a:schemeClr val="bg1"/>
              </a:solidFill>
              <a:latin typeface="+mj-l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60665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52687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Supervised Learning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learning approaches to regression &amp; classiﬁcation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learning from examples, learning from a teacher </a:t>
            </a:r>
          </a:p>
          <a:p>
            <a:pPr marL="342835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Unsupervised Learning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learning approaches to dimensionality reduction, density estimation, recoding data based on some principle, etc. 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Reinforcement Learning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learning approaches to sequential decision making 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learning from a critic, learning from delayed reward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and Machine Learning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701" y="4418151"/>
            <a:ext cx="3307544" cy="23207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40244" y="6685110"/>
            <a:ext cx="44962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https://www.cs.utexas.edu/~eladlieb/rl_interaction.png</a:t>
            </a:r>
          </a:p>
        </p:txBody>
      </p:sp>
    </p:spTree>
    <p:extLst>
      <p:ext uri="{BB962C8B-B14F-4D97-AF65-F5344CB8AC3E}">
        <p14:creationId xmlns:p14="http://schemas.microsoft.com/office/powerpoint/2010/main" val="2425911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656" y="354323"/>
            <a:ext cx="10726460" cy="89258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64" b="1" kern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Reinforcement Learning with Flappy Bird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Steps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</a:p>
          <a:p>
            <a:pPr lvl="1"/>
            <a:r>
              <a:rPr lang="en-US" dirty="0">
                <a:latin typeface="Segoe WP" panose="020B0502040204020203" pitchFamily="34" charset="0"/>
                <a:ea typeface="Segoe UI Emoji" panose="020B0502040204020203" pitchFamily="34" charset="0"/>
                <a:cs typeface="Segoe WP" panose="020B0502040204020203" pitchFamily="34" charset="0"/>
              </a:rPr>
              <a:t>Receive the Game screen input (as image array)</a:t>
            </a:r>
          </a:p>
          <a:p>
            <a:pPr lvl="1"/>
            <a:r>
              <a:rPr lang="en-US" dirty="0">
                <a:latin typeface="Segoe WP" panose="020B0502040204020203" pitchFamily="34" charset="0"/>
                <a:ea typeface="Segoe UI Emoji" panose="020B0502040204020203" pitchFamily="34" charset="0"/>
                <a:cs typeface="Segoe WP" panose="020B0502040204020203" pitchFamily="34" charset="0"/>
              </a:rPr>
              <a:t>Pre-process the image</a:t>
            </a:r>
          </a:p>
          <a:p>
            <a:pPr lvl="1"/>
            <a:r>
              <a:rPr lang="en-US" dirty="0">
                <a:latin typeface="Segoe WP" panose="020B0502040204020203" pitchFamily="34" charset="0"/>
                <a:ea typeface="Segoe UI Emoji" panose="020B0502040204020203" pitchFamily="34" charset="0"/>
                <a:cs typeface="Segoe WP" panose="020B0502040204020203" pitchFamily="34" charset="0"/>
              </a:rPr>
              <a:t>Process the image using a CNN</a:t>
            </a:r>
          </a:p>
          <a:p>
            <a:pPr lvl="1"/>
            <a:r>
              <a:rPr lang="en-US" dirty="0">
                <a:latin typeface="Segoe WP" panose="020B0502040204020203" pitchFamily="34" charset="0"/>
                <a:ea typeface="Segoe UI Emoji" panose="020B0502040204020203" pitchFamily="34" charset="0"/>
                <a:cs typeface="Segoe WP" panose="020B0502040204020203" pitchFamily="34" charset="0"/>
              </a:rPr>
              <a:t>Predict action: Flap vs. no Flap</a:t>
            </a:r>
          </a:p>
          <a:p>
            <a:pPr lvl="1"/>
            <a:r>
              <a:rPr lang="en-US" dirty="0">
                <a:latin typeface="Segoe WP" panose="020B0502040204020203" pitchFamily="34" charset="0"/>
                <a:ea typeface="Segoe UI Emoji" panose="020B0502040204020203" pitchFamily="34" charset="0"/>
                <a:cs typeface="Segoe WP" panose="020B0502040204020203" pitchFamily="34" charset="0"/>
              </a:rPr>
              <a:t>Use Q-learning to maximize the future reward</a:t>
            </a:r>
          </a:p>
          <a:p>
            <a:pPr marL="0" indent="0">
              <a:buNone/>
            </a:pP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Code</a:t>
            </a:r>
          </a:p>
          <a:p>
            <a:pPr lvl="1"/>
            <a:r>
              <a:rPr lang="en-US" sz="2500" dirty="0">
                <a:latin typeface="Segoe WP" panose="020B0502040204020203" pitchFamily="34" charset="0"/>
                <a:ea typeface="Segoe UI Emoji" panose="020B0502040204020203" pitchFamily="34" charset="0"/>
                <a:cs typeface="Segoe WP" panose="020B0502040204020203" pitchFamily="34" charset="0"/>
              </a:rPr>
              <a:t>https://github.com/yanpanlau/Keras-FlappyBird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2091" y="3355606"/>
            <a:ext cx="2669538" cy="35593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9054" y="463385"/>
            <a:ext cx="1632660" cy="288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37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637" y="2170397"/>
            <a:ext cx="10726460" cy="4437962"/>
          </a:xfrm>
        </p:spPr>
        <p:txBody>
          <a:bodyPr/>
          <a:lstStyle/>
          <a:p>
            <a:r>
              <a:rPr lang="en-US"/>
              <a:t>Input: </a:t>
            </a:r>
            <a:r>
              <a:rPr lang="en-US" err="1"/>
              <a:t>a_t</a:t>
            </a:r>
            <a:endParaRPr lang="en-US"/>
          </a:p>
          <a:p>
            <a:r>
              <a:rPr lang="en-US"/>
              <a:t>Game API: return </a:t>
            </a:r>
          </a:p>
          <a:p>
            <a:pPr lvl="1"/>
            <a:r>
              <a:rPr lang="en-US"/>
              <a:t>Next frame: 	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x_t1_colored</a:t>
            </a:r>
          </a:p>
          <a:p>
            <a:pPr lvl="1"/>
            <a:r>
              <a:rPr lang="en-US"/>
              <a:t>Reward: 		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r_t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(0.1 if alive, +1 if pass pipe, -1 die)</a:t>
            </a:r>
          </a:p>
          <a:p>
            <a:pPr lvl="1"/>
            <a:r>
              <a:rPr lang="en-US"/>
              <a:t>Game state: 	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terminal 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(bool flag: Finished or Not) </a:t>
            </a:r>
          </a:p>
          <a:p>
            <a:pPr marL="0" indent="0">
              <a:buNone/>
            </a:pP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11656" y="354323"/>
            <a:ext cx="10726460" cy="89258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64" b="1" kern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Reinforcement Learning with Flappy Bird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08" y="1246909"/>
            <a:ext cx="8461149" cy="69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2755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722" y="2852057"/>
            <a:ext cx="10726460" cy="3549473"/>
          </a:xfrm>
        </p:spPr>
        <p:txBody>
          <a:bodyPr/>
          <a:lstStyle/>
          <a:p>
            <a:r>
              <a:rPr lang="en-US"/>
              <a:t>Convert image to grayscale</a:t>
            </a:r>
          </a:p>
          <a:p>
            <a:r>
              <a:rPr lang="en-US"/>
              <a:t>Crop the image to 80 x 80 pixel</a:t>
            </a:r>
          </a:p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Stack 4 frames together</a:t>
            </a:r>
          </a:p>
          <a:p>
            <a:pPr lvl="1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Allows the model to infer bird velocity</a:t>
            </a:r>
          </a:p>
          <a:p>
            <a:pPr lvl="1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x_t1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: (1 x 1 x 80 x 80)</a:t>
            </a:r>
          </a:p>
          <a:p>
            <a:pPr lvl="1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s_t1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: (1 x 4 x 80 x 80)</a:t>
            </a:r>
          </a:p>
          <a:p>
            <a:pPr marL="0" indent="0">
              <a:buNone/>
            </a:pP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11656" y="354323"/>
            <a:ext cx="10726460" cy="89258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64" b="1" kern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Image Preprocessing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41" y="1119436"/>
            <a:ext cx="7710488" cy="149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6156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11656" y="354323"/>
            <a:ext cx="10726460" cy="89258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64" b="1" kern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Convolution Neural Net</a:t>
            </a:r>
          </a:p>
        </p:txBody>
      </p:sp>
      <p:sp>
        <p:nvSpPr>
          <p:cNvPr id="4" name="Rectangle 3"/>
          <p:cNvSpPr/>
          <p:nvPr/>
        </p:nvSpPr>
        <p:spPr>
          <a:xfrm>
            <a:off x="511656" y="1096606"/>
            <a:ext cx="1181097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buildmodel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 print("Now we build the model")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 model = </a:t>
            </a:r>
            <a:r>
              <a:rPr lang="en-US" sz="14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Sequential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Convolution2D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(32, 8, 8, subsample=(4, 4), 			 			  	    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border_mode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='same',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input_shape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=(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img_rows,img_cols,img_channels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))) #80*80*4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(Activation('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relu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'))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Convolution2D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(64, 4, 4, subsample=(2, 2),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border_mode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='same'))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(Activation('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relu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'))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Convolution2D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(64, 3, 3, subsample=(1, 1),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border_mode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='same'))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(Activation('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relu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'))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(Flatten())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Dense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(512))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(Activation('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relu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'))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model.add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Dense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(2))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11656" y="4564743"/>
            <a:ext cx="10726460" cy="219528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Predicts whether the bird should flap or not</a:t>
            </a:r>
          </a:p>
          <a:p>
            <a:r>
              <a:rPr lang="en-US" dirty="0"/>
              <a:t>Note:</a:t>
            </a:r>
          </a:p>
          <a:p>
            <a:pPr lvl="1"/>
            <a:r>
              <a:rPr lang="en-US" dirty="0"/>
              <a:t>Initialization is key: 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normal</a:t>
            </a:r>
            <a:r>
              <a:rPr lang="en-US" dirty="0"/>
              <a:t> distribution</a:t>
            </a:r>
          </a:p>
          <a:p>
            <a:pPr lvl="1"/>
            <a:r>
              <a:rPr lang="en-US" dirty="0"/>
              <a:t>The image data should be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(4 x 80 x 80)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subsample=(2,2)</a:t>
            </a:r>
            <a:r>
              <a:rPr lang="en-US" dirty="0"/>
              <a:t> is equivalent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stride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Adam</a:t>
            </a:r>
            <a:r>
              <a:rPr lang="en-US" dirty="0"/>
              <a:t> optimizer (learner): Learning rate is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1-e6</a:t>
            </a:r>
          </a:p>
        </p:txBody>
      </p:sp>
    </p:spTree>
    <p:extLst>
      <p:ext uri="{BB962C8B-B14F-4D97-AF65-F5344CB8AC3E}">
        <p14:creationId xmlns:p14="http://schemas.microsoft.com/office/powerpoint/2010/main" val="30679629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66954" y="1942454"/>
            <a:ext cx="6615864" cy="443706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11656" y="354323"/>
            <a:ext cx="10726460" cy="89258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64" b="1" kern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DQN – Deep Q Network</a:t>
            </a:r>
          </a:p>
        </p:txBody>
      </p:sp>
      <p:sp>
        <p:nvSpPr>
          <p:cNvPr id="7" name="Rectangle 6"/>
          <p:cNvSpPr/>
          <p:nvPr/>
        </p:nvSpPr>
        <p:spPr>
          <a:xfrm>
            <a:off x="782751" y="6566811"/>
            <a:ext cx="10624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https://github.com/Microsoft/CNTK/blob/master/Tutorials/CNTK_203_Reinforcement_Learning_Basics.ipynb</a:t>
            </a:r>
          </a:p>
        </p:txBody>
      </p:sp>
      <p:sp>
        <p:nvSpPr>
          <p:cNvPr id="8" name="Rectangle 7"/>
          <p:cNvSpPr/>
          <p:nvPr/>
        </p:nvSpPr>
        <p:spPr>
          <a:xfrm>
            <a:off x="330427" y="1182012"/>
            <a:ext cx="101670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Q(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s,a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/>
              <a:t>-function: a future reward for choosing action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/>
              <a:t> in state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  <a:p>
            <a:pPr lvl="1"/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US"/>
              <a:t>loss function (   )                                                                    )</a:t>
            </a:r>
          </a:p>
          <a:p>
            <a:pPr lvl="1"/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8551" y="1465697"/>
            <a:ext cx="3707266" cy="41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480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656" y="1299540"/>
            <a:ext cx="10726460" cy="4437962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Experience Replay </a:t>
            </a:r>
          </a:p>
          <a:p>
            <a:pPr lvl="1"/>
            <a:r>
              <a:rPr lang="en-US" sz="2400"/>
              <a:t>Approximation of Q-Function is not very stable</a:t>
            </a:r>
          </a:p>
          <a:p>
            <a:pPr lvl="1"/>
            <a:r>
              <a:rPr lang="en-US" sz="2400"/>
              <a:t>During game play episodes 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(s, a, r,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s’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2400"/>
              <a:t>are stored in replay memory</a:t>
            </a:r>
          </a:p>
          <a:p>
            <a:pPr lvl="1"/>
            <a:r>
              <a:rPr lang="en-US" sz="2400"/>
              <a:t>During training, random minibatches from replay memory are used</a:t>
            </a:r>
          </a:p>
          <a:p>
            <a:pPr lvl="1"/>
            <a:endParaRPr lang="en-US" sz="2400"/>
          </a:p>
          <a:p>
            <a:pPr marL="0" indent="0">
              <a:buNone/>
            </a:pPr>
            <a:r>
              <a:rPr lang="en-US" sz="2808"/>
              <a:t> Exploration vs Exploitation</a:t>
            </a:r>
          </a:p>
          <a:p>
            <a:pPr lvl="1"/>
            <a:r>
              <a:rPr lang="en-US" sz="2400"/>
              <a:t>Exploit a good known policy vs. explore new option</a:t>
            </a:r>
          </a:p>
          <a:p>
            <a:pPr lvl="1"/>
            <a:r>
              <a:rPr lang="en-US" sz="2400">
                <a:latin typeface="Symbol" panose="05050102010706020507" pitchFamily="18" charset="2"/>
              </a:rPr>
              <a:t>e</a:t>
            </a:r>
            <a:r>
              <a:rPr lang="en-US" sz="2400"/>
              <a:t>-greedy approach: agent selects random actions with a certain probability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11656" y="354323"/>
            <a:ext cx="10726460" cy="89258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64" b="1" kern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Key Concepts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686" y="5120402"/>
            <a:ext cx="5921830" cy="133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937"/>
          <a:stretch/>
        </p:blipFill>
        <p:spPr>
          <a:xfrm>
            <a:off x="2286360" y="114019"/>
            <a:ext cx="7829809" cy="678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30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308600"/>
            <a:ext cx="7162799" cy="2345257"/>
          </a:xfrm>
        </p:spPr>
        <p:txBody>
          <a:bodyPr/>
          <a:lstStyle/>
          <a:p>
            <a:r>
              <a:rPr lang="en-US" sz="4000"/>
              <a:t>Ice-Breaker: </a:t>
            </a:r>
            <a:br>
              <a:rPr lang="en-US" sz="4000"/>
            </a:br>
            <a:r>
              <a:rPr lang="en-US" sz="4000"/>
              <a:t>Multi-layer Perceptron (MLP)</a:t>
            </a:r>
            <a:br>
              <a:rPr lang="en-US" sz="4000"/>
            </a:br>
            <a:br>
              <a:rPr lang="en-US" sz="4000"/>
            </a:br>
            <a:r>
              <a:rPr lang="en-US" sz="3600"/>
              <a:t>(MNIST digits recognition with MLP)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40896426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MNIST – Data Prep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659" y="0"/>
            <a:ext cx="6115816" cy="69945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329" y="1561345"/>
            <a:ext cx="5976640" cy="41744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5169" y="6111661"/>
            <a:ext cx="510614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Load data: Run the 103A notebook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54194" y="3921439"/>
            <a:ext cx="1311966" cy="202397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397788" y="2917286"/>
            <a:ext cx="1676400" cy="209022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0403986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2381" y="346784"/>
            <a:ext cx="5817618" cy="544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64" b="1" kern="0">
                <a:solidFill>
                  <a:sysClr val="windowText" lastClr="000000"/>
                </a:solidFill>
              </a:rPr>
              <a:t>MNIST Handwritten Digits (OCR)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3915" y="3174584"/>
            <a:ext cx="10724938" cy="3819940"/>
          </a:xfrm>
        </p:spPr>
        <p:txBody>
          <a:bodyPr>
            <a:normAutofit/>
          </a:bodyPr>
          <a:lstStyle/>
          <a:p>
            <a:r>
              <a:rPr lang="en-US"/>
              <a:t>Data set of hand written digits with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/>
              <a:t>60,000 </a:t>
            </a:r>
            <a:r>
              <a:rPr lang="en-US">
                <a:latin typeface="Bradley Hand ITC" panose="03070402050302030203" pitchFamily="66" charset="0"/>
              </a:rPr>
              <a:t>training images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/>
              <a:t>10,000 </a:t>
            </a:r>
            <a:r>
              <a:rPr lang="en-US">
                <a:latin typeface="Bradley Hand ITC" panose="03070402050302030203" pitchFamily="66" charset="0"/>
              </a:rPr>
              <a:t>test images</a:t>
            </a:r>
          </a:p>
          <a:p>
            <a:r>
              <a:rPr lang="en-US"/>
              <a:t>Each image is: </a:t>
            </a:r>
            <a:r>
              <a:rPr lang="en-US">
                <a:latin typeface="Bradley Hand ITC" panose="03070402050302030203" pitchFamily="66" charset="0"/>
              </a:rPr>
              <a:t>28 x 28 pixels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691" y="1162978"/>
            <a:ext cx="2525801" cy="19040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9964" y="1852863"/>
            <a:ext cx="1475021" cy="670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32597">
              <a:defRPr/>
            </a:pPr>
            <a:r>
              <a:rPr lang="en-US" sz="1836" kern="0">
                <a:solidFill>
                  <a:sysClr val="windowText" lastClr="000000"/>
                </a:solidFill>
              </a:rPr>
              <a:t>Handwritten </a:t>
            </a:r>
          </a:p>
          <a:p>
            <a:pPr algn="ctr" defTabSz="932597">
              <a:defRPr/>
            </a:pPr>
            <a:r>
              <a:rPr lang="en-US" sz="1836" kern="0">
                <a:solidFill>
                  <a:sysClr val="windowText" lastClr="000000"/>
                </a:solidFill>
              </a:rPr>
              <a:t>Digits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6945" y="1475313"/>
            <a:ext cx="1967129" cy="1438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defRPr/>
            </a:pPr>
            <a:r>
              <a:rPr lang="en-US" sz="2856" kern="0">
                <a:solidFill>
                  <a:sysClr val="windowText" lastClr="000000"/>
                </a:solidFill>
              </a:rPr>
              <a:t>1    5    4    3</a:t>
            </a:r>
          </a:p>
          <a:p>
            <a:pPr defTabSz="932597">
              <a:defRPr/>
            </a:pPr>
            <a:r>
              <a:rPr lang="en-US" sz="2856" kern="0">
                <a:solidFill>
                  <a:sysClr val="windowText" lastClr="000000"/>
                </a:solidFill>
              </a:rPr>
              <a:t>5    3    5    3</a:t>
            </a:r>
          </a:p>
          <a:p>
            <a:pPr defTabSz="932597">
              <a:defRPr/>
            </a:pPr>
            <a:r>
              <a:rPr lang="en-US" sz="2856" kern="0">
                <a:solidFill>
                  <a:sysClr val="windowText" lastClr="000000"/>
                </a:solidFill>
              </a:rPr>
              <a:t>5    9    0    6</a:t>
            </a:r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8" name="Double Brace 7"/>
          <p:cNvSpPr/>
          <p:nvPr/>
        </p:nvSpPr>
        <p:spPr>
          <a:xfrm>
            <a:off x="7111986" y="1367771"/>
            <a:ext cx="2964346" cy="1648709"/>
          </a:xfrm>
          <a:prstGeom prst="bracePair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272430" y="1785411"/>
            <a:ext cx="1672846" cy="670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32597">
              <a:defRPr/>
            </a:pPr>
            <a:r>
              <a:rPr lang="en-US" sz="1836" kern="0">
                <a:solidFill>
                  <a:sysClr val="windowText" lastClr="000000"/>
                </a:solidFill>
              </a:rPr>
              <a:t>Corresponding </a:t>
            </a:r>
          </a:p>
          <a:p>
            <a:pPr algn="ctr" defTabSz="932597">
              <a:defRPr/>
            </a:pPr>
            <a:r>
              <a:rPr lang="en-US" sz="1836" kern="0">
                <a:solidFill>
                  <a:sysClr val="windowText" lastClr="000000"/>
                </a:solidFill>
              </a:rPr>
              <a:t>Labels</a:t>
            </a:r>
          </a:p>
        </p:txBody>
      </p:sp>
    </p:spTree>
    <p:extLst>
      <p:ext uri="{BB962C8B-B14F-4D97-AF65-F5344CB8AC3E}">
        <p14:creationId xmlns:p14="http://schemas.microsoft.com/office/powerpoint/2010/main" val="110425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Box 166"/>
          <p:cNvSpPr txBox="1"/>
          <p:nvPr/>
        </p:nvSpPr>
        <p:spPr>
          <a:xfrm>
            <a:off x="442380" y="346784"/>
            <a:ext cx="4152099" cy="544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64" b="1" kern="0">
                <a:solidFill>
                  <a:sysClr val="windowText" lastClr="000000"/>
                </a:solidFill>
              </a:rPr>
              <a:t>Multi-layer perceptron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340302" y="495698"/>
            <a:ext cx="5920352" cy="382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97"/>
            <a:r>
              <a:rPr lang="en-US" sz="1836" kern="0">
                <a:solidFill>
                  <a:schemeClr val="bg1">
                    <a:lumMod val="75000"/>
                  </a:schemeClr>
                </a:solidFill>
              </a:rPr>
              <a:t>https://github.com/Microsoft/CNTK/tree/master/Tutorials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61" y="1010455"/>
            <a:ext cx="11102913" cy="568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68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42380" y="346784"/>
            <a:ext cx="2467342" cy="544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3264" b="1" kern="0">
                <a:solidFill>
                  <a:sysClr val="windowText" lastClr="000000"/>
                </a:solidFill>
              </a:rPr>
              <a:t>Loss function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358" y="1279791"/>
            <a:ext cx="10951115" cy="52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91682"/>
      </p:ext>
    </p:extLst>
  </p:cSld>
  <p:clrMapOvr>
    <a:masterClrMapping/>
  </p:clrMapOvr>
</p:sld>
</file>

<file path=ppt/theme/theme1.xml><?xml version="1.0" encoding="utf-8"?>
<a:theme xmlns:a="http://schemas.openxmlformats.org/drawingml/2006/main" name="5-50111_Build 2017_LIGHT GRAY TEMPLATE">
  <a:themeElements>
    <a:clrScheme name="Build 2017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505050"/>
      </a:accent3>
      <a:accent4>
        <a:srgbClr val="002050"/>
      </a:accent4>
      <a:accent5>
        <a:srgbClr val="FFB900"/>
      </a:accent5>
      <a:accent6>
        <a:srgbClr val="D2D2D2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CognitiveToolkit_v2" id="{9DC2F103-D2AD-4F3D-A1CD-883D3BF2B11B}" vid="{67FAD0E1-6B79-4777-923D-C87A7945BB2F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5-50111_Build 2017_DARK GRAY TEMPLATE">
  <a:themeElements>
    <a:clrScheme name="Build 2017 Colors (Dark Gray)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EAEAEA"/>
      </a:accent3>
      <a:accent4>
        <a:srgbClr val="002050"/>
      </a:accent4>
      <a:accent5>
        <a:srgbClr val="FFB900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CognitiveToolkit_v2" id="{9DC2F103-D2AD-4F3D-A1CD-883D3BF2B11B}" vid="{6C43F46A-5065-421D-B3DC-DEA9A7010154}"/>
    </a:ext>
  </a:extLst>
</a:theme>
</file>

<file path=ppt/theme/theme3.xml><?xml version="1.0" encoding="utf-8"?>
<a:theme xmlns:a="http://schemas.openxmlformats.org/drawingml/2006/main" name="Machine_Learning_Data_Science_Conference_Spring_2016_Template">
  <a:themeElements>
    <a:clrScheme name="2016 Data Science Summit">
      <a:dk1>
        <a:srgbClr val="505050"/>
      </a:dk1>
      <a:lt1>
        <a:srgbClr val="FFFFFF"/>
      </a:lt1>
      <a:dk2>
        <a:srgbClr val="0072C6"/>
      </a:dk2>
      <a:lt2>
        <a:srgbClr val="D2D2D2"/>
      </a:lt2>
      <a:accent1>
        <a:srgbClr val="DC3C00"/>
      </a:accent1>
      <a:accent2>
        <a:srgbClr val="008272"/>
      </a:accent2>
      <a:accent3>
        <a:srgbClr val="505050"/>
      </a:accent3>
      <a:accent4>
        <a:srgbClr val="FFB900"/>
      </a:accent4>
      <a:accent5>
        <a:srgbClr val="FF8C00"/>
      </a:accent5>
      <a:accent6>
        <a:srgbClr val="000000"/>
      </a:accent6>
      <a:hlink>
        <a:srgbClr val="0072C6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CognitiveToolkit_v2" id="{9DC2F103-D2AD-4F3D-A1CD-883D3BF2B11B}" vid="{0E609DC6-8746-4E63-A700-E316522DD1EE}"/>
    </a:ext>
  </a:extLst>
</a:theme>
</file>

<file path=ppt/theme/theme4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Build2017_CognitiveToolkit_v2" id="{9DC2F103-D2AD-4F3D-A1CD-883D3BF2B11B}" vid="{4D855471-C056-4AD3-9B30-1FF2BBCDFD01}"/>
    </a:ext>
  </a:extLst>
</a:theme>
</file>

<file path=ppt/theme/theme5.xml><?xml version="1.0" encoding="utf-8"?>
<a:theme xmlns:a="http://schemas.openxmlformats.org/drawingml/2006/main" name="1_Machine_Learning_Data_Science_Conference_Spring_2016_Template">
  <a:themeElements>
    <a:clrScheme name="2016 Data Science Summit">
      <a:dk1>
        <a:srgbClr val="505050"/>
      </a:dk1>
      <a:lt1>
        <a:srgbClr val="FFFFFF"/>
      </a:lt1>
      <a:dk2>
        <a:srgbClr val="0072C6"/>
      </a:dk2>
      <a:lt2>
        <a:srgbClr val="D2D2D2"/>
      </a:lt2>
      <a:accent1>
        <a:srgbClr val="DC3C00"/>
      </a:accent1>
      <a:accent2>
        <a:srgbClr val="008272"/>
      </a:accent2>
      <a:accent3>
        <a:srgbClr val="505050"/>
      </a:accent3>
      <a:accent4>
        <a:srgbClr val="FFB900"/>
      </a:accent4>
      <a:accent5>
        <a:srgbClr val="FF8C00"/>
      </a:accent5>
      <a:accent6>
        <a:srgbClr val="000000"/>
      </a:accent6>
      <a:hlink>
        <a:srgbClr val="0072C6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CognitiveToolkit_v2" id="{9DC2F103-D2AD-4F3D-A1CD-883D3BF2B11B}" vid="{022A11E0-5085-44EF-B9C6-7DCEEA5E4F03}"/>
    </a:ext>
  </a:extLst>
</a:theme>
</file>

<file path=ppt/theme/theme6.xml><?xml version="1.0" encoding="utf-8"?>
<a:theme xmlns:a="http://schemas.openxmlformats.org/drawingml/2006/main" name="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Office Theme">
  <a:themeElements>
    <a:clrScheme name="Custom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17A0E"/>
      </a:accent1>
      <a:accent2>
        <a:srgbClr val="00B193"/>
      </a:accent2>
      <a:accent3>
        <a:srgbClr val="004B50"/>
      </a:accent3>
      <a:accent4>
        <a:srgbClr val="BAD70B"/>
      </a:accent4>
      <a:accent5>
        <a:srgbClr val="004B1B"/>
      </a:accent5>
      <a:accent6>
        <a:srgbClr val="FEFFFF"/>
      </a:accent6>
      <a:hlink>
        <a:srgbClr val="FEFFFF"/>
      </a:hlink>
      <a:folHlink>
        <a:srgbClr val="BAD70B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baseline="0" dirty="0" err="1" smtClean="0">
            <a:latin typeface="Segoe Pro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R_PPT-Template_16x9" id="{51DE3FBD-A32E-D34B-A8BF-E1CE39EEB48E}" vid="{5420C8F9-7FE6-FC44-A21E-BBED864A4D3D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9D315E19240CD4EA926378A2D5F23F1" ma:contentTypeVersion="9" ma:contentTypeDescription="Create a new document." ma:contentTypeScope="" ma:versionID="5e6bfd5e3494a9d72cd1a3ca48fa4668">
  <xsd:schema xmlns:xsd="http://www.w3.org/2001/XMLSchema" xmlns:xs="http://www.w3.org/2001/XMLSchema" xmlns:p="http://schemas.microsoft.com/office/2006/metadata/properties" xmlns:ns1="http://schemas.microsoft.com/sharepoint/v3" xmlns:ns2="51e8c909-caa4-4836-9d40-ade18c9bcb5b" xmlns:ns3="01e6f05b-bc02-4acc-8211-413c0496a01d" targetNamespace="http://schemas.microsoft.com/office/2006/metadata/properties" ma:root="true" ma:fieldsID="5eee04c1aac6b4692a76dfa767b256d4" ns1:_="" ns2:_="" ns3:_="">
    <xsd:import namespace="http://schemas.microsoft.com/sharepoint/v3"/>
    <xsd:import namespace="51e8c909-caa4-4836-9d40-ade18c9bcb5b"/>
    <xsd:import namespace="01e6f05b-bc02-4acc-8211-413c0496a01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e8c909-caa4-4836-9d40-ade18c9bcb5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e6f05b-bc02-4acc-8211-413c0496a0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astSharedByUser xmlns="51e8c909-caa4-4836-9d40-ade18c9bcb5b">sonyal@microsoft.com</LastSharedByUser>
    <SharedWithUsers xmlns="51e8c909-caa4-4836-9d40-ade18c9bcb5b">
      <UserInfo>
        <DisplayName>Sonya Koptyev</DisplayName>
        <AccountId>6782</AccountId>
        <AccountType/>
      </UserInfo>
      <UserInfo>
        <DisplayName>Charlotte Betterley</DisplayName>
        <AccountId>1103</AccountId>
        <AccountType/>
      </UserInfo>
      <UserInfo>
        <DisplayName>Tony Lystra (Waggener Edstrom)</DisplayName>
        <AccountId>6844</AccountId>
        <AccountType/>
      </UserInfo>
    </SharedWithUsers>
    <LastSharedByTime xmlns="51e8c909-caa4-4836-9d40-ade18c9bcb5b">2017-05-24T06:39:35+00:00</LastSharedByTime>
  </documentManagement>
</p:properties>
</file>

<file path=customXml/itemProps1.xml><?xml version="1.0" encoding="utf-8"?>
<ds:datastoreItem xmlns:ds="http://schemas.openxmlformats.org/officeDocument/2006/customXml" ds:itemID="{258BF287-4E6B-4720-BDDD-B8CE8A59E4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1e8c909-caa4-4836-9d40-ade18c9bcb5b"/>
    <ds:schemaRef ds:uri="01e6f05b-bc02-4acc-8211-413c0496a0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http://schemas.microsoft.com/office/2006/documentManagement/types"/>
    <ds:schemaRef ds:uri="51e8c909-caa4-4836-9d40-ade18c9bcb5b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01e6f05b-bc02-4acc-8211-413c0496a01d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623</TotalTime>
  <Words>3966</Words>
  <Application>Microsoft Office PowerPoint</Application>
  <PresentationFormat>Custom</PresentationFormat>
  <Paragraphs>1131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25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48</vt:i4>
      </vt:variant>
    </vt:vector>
  </HeadingPairs>
  <TitlesOfParts>
    <vt:vector size="81" baseType="lpstr">
      <vt:lpstr>MS PGothic</vt:lpstr>
      <vt:lpstr>Arial</vt:lpstr>
      <vt:lpstr>Arial Narrow</vt:lpstr>
      <vt:lpstr>Arial Unicode MS</vt:lpstr>
      <vt:lpstr>Bradley Hand ITC</vt:lpstr>
      <vt:lpstr>Calibri</vt:lpstr>
      <vt:lpstr>Calibri Light</vt:lpstr>
      <vt:lpstr>Cambria Math</vt:lpstr>
      <vt:lpstr>Century Gothic</vt:lpstr>
      <vt:lpstr>Comic Sans MS</vt:lpstr>
      <vt:lpstr>Consolas</vt:lpstr>
      <vt:lpstr>Courier New</vt:lpstr>
      <vt:lpstr>Informal Roman</vt:lpstr>
      <vt:lpstr>Segoe Pro</vt:lpstr>
      <vt:lpstr>Segoe Pro Light</vt:lpstr>
      <vt:lpstr>Segoe UI</vt:lpstr>
      <vt:lpstr>Segoe UI Black</vt:lpstr>
      <vt:lpstr>Segoe UI Emoji</vt:lpstr>
      <vt:lpstr>Segoe UI Light</vt:lpstr>
      <vt:lpstr>Segoe UI Semilight</vt:lpstr>
      <vt:lpstr>Segoe WP</vt:lpstr>
      <vt:lpstr>Symbol</vt:lpstr>
      <vt:lpstr>Times New Roman</vt:lpstr>
      <vt:lpstr>Trebuchet MS</vt:lpstr>
      <vt:lpstr>Wingdings</vt:lpstr>
      <vt:lpstr>5-50111_Build 2017_LIGHT GRAY TEMPLATE</vt:lpstr>
      <vt:lpstr>5-50111_Build 2017_DARK GRAY TEMPLATE</vt:lpstr>
      <vt:lpstr>Machine_Learning_Data_Science_Conference_Spring_2016_Template</vt:lpstr>
      <vt:lpstr>9_Office Theme</vt:lpstr>
      <vt:lpstr>1_Machine_Learning_Data_Science_Conference_Spring_2016_Template</vt:lpstr>
      <vt:lpstr>Title &amp; Bullet</vt:lpstr>
      <vt:lpstr>7_Office Theme</vt:lpstr>
      <vt:lpstr>1_Office Theme</vt:lpstr>
      <vt:lpstr>Hands On</vt:lpstr>
      <vt:lpstr>Installation / Setup</vt:lpstr>
      <vt:lpstr>Python Installation Details</vt:lpstr>
      <vt:lpstr>Keras Installation</vt:lpstr>
      <vt:lpstr>Ice-Breaker:  Multi-layer Perceptron (MLP)  (MNIST digits recognition with MLP)</vt:lpstr>
      <vt:lpstr>MNIST – Data Prep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MLP – Hands-On</vt:lpstr>
      <vt:lpstr>Text Classification with Recurrent Networks   (ATIS text labeling with LSTM)</vt:lpstr>
      <vt:lpstr>Recurrence Primer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Text Classification: Hands-on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Text-Classification (Hands-on)</vt:lpstr>
      <vt:lpstr>Keras with CNTK backend  (Reinforcement Learning)</vt:lpstr>
      <vt:lpstr>Reinforcement Learning and Machine Learning</vt:lpstr>
      <vt:lpstr>Reinforcement Learning with Flappy Bird</vt:lpstr>
      <vt:lpstr>Reinforcement Learning with Flappy Bird</vt:lpstr>
      <vt:lpstr>Image Preprocessing</vt:lpstr>
      <vt:lpstr>Convolution Neural Net</vt:lpstr>
      <vt:lpstr>DQN – Deep Q Network</vt:lpstr>
      <vt:lpstr>Key Concepts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Experience Hands-On Deep Learning  with Microsoft Cognitive Toolkit 2.0  Cha Zhang, Prin. Dev Manager   Sayan Pathak, Prin. ML Scientist</dc:title>
  <dc:creator>Sayan Pathak</dc:creator>
  <cp:lastModifiedBy>Anusua Trivedi</cp:lastModifiedBy>
  <cp:revision>40</cp:revision>
  <dcterms:modified xsi:type="dcterms:W3CDTF">2017-06-27T15:51:15Z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0x010100F9D315E19240CD4EA926378A2D5F23F1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53;#Washington State Convention and Trade Center|2ebf141d-f871-4cc9-bf08-f87f112ab464</vt:lpwstr>
  </property>
  <property fmtid="{D5CDD505-2E9C-101B-9397-08002B2CF9AE}" pid="7" name="Track">
    <vt:lpwstr/>
  </property>
  <property fmtid="{D5CDD505-2E9C-101B-9397-08002B2CF9AE}" pid="8" name="Event Location">
    <vt:lpwstr>52;#Seattle|54f46ed2-c77e-4a59-b182-a4171fdb0d11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315;#Microsoft Build 2017|0407fc0d-d203-4d0a-848e-0398e286e7e2</vt:lpwstr>
  </property>
  <property fmtid="{D5CDD505-2E9C-101B-9397-08002B2CF9AE}" pid="12" name="Audience1">
    <vt:lpwstr>316;#developers|8e4a08dc-5d95-4156-ab65-f22579a1592a</vt:lpwstr>
  </property>
  <property fmtid="{D5CDD505-2E9C-101B-9397-08002B2CF9AE}" pid="13" name="Event Name">
    <vt:lpwstr>47;#Build|58542b36-5bf5-46a6-a53f-a41fb7a73785</vt:lpwstr>
  </property>
  <property fmtid="{D5CDD505-2E9C-101B-9397-08002B2CF9AE}" pid="14" name="MSIP_Label_f42aa342-8706-4288-bd11-ebb85995028c_Enabled">
    <vt:lpwstr>True</vt:lpwstr>
  </property>
  <property fmtid="{D5CDD505-2E9C-101B-9397-08002B2CF9AE}" pid="15" name="MSIP_Label_f42aa342-8706-4288-bd11-ebb85995028c_SiteId">
    <vt:lpwstr>72f988bf-86f1-41af-91ab-2d7cd011db47</vt:lpwstr>
  </property>
  <property fmtid="{D5CDD505-2E9C-101B-9397-08002B2CF9AE}" pid="16" name="MSIP_Label_f42aa342-8706-4288-bd11-ebb85995028c_Ref">
    <vt:lpwstr>https://api.informationprotection.azure.com/api/72f988bf-86f1-41af-91ab-2d7cd011db47</vt:lpwstr>
  </property>
  <property fmtid="{D5CDD505-2E9C-101B-9397-08002B2CF9AE}" pid="17" name="MSIP_Label_f42aa342-8706-4288-bd11-ebb85995028c_SetBy">
    <vt:lpwstr>antriv@microsoft.com</vt:lpwstr>
  </property>
  <property fmtid="{D5CDD505-2E9C-101B-9397-08002B2CF9AE}" pid="18" name="MSIP_Label_f42aa342-8706-4288-bd11-ebb85995028c_SetDate">
    <vt:lpwstr>2017-06-25T20:59:50.0454594-05:00</vt:lpwstr>
  </property>
  <property fmtid="{D5CDD505-2E9C-101B-9397-08002B2CF9AE}" pid="19" name="MSIP_Label_f42aa342-8706-4288-bd11-ebb85995028c_Name">
    <vt:lpwstr>General</vt:lpwstr>
  </property>
  <property fmtid="{D5CDD505-2E9C-101B-9397-08002B2CF9AE}" pid="20" name="MSIP_Label_f42aa342-8706-4288-bd11-ebb85995028c_Application">
    <vt:lpwstr>Microsoft Azure Information Protection</vt:lpwstr>
  </property>
  <property fmtid="{D5CDD505-2E9C-101B-9397-08002B2CF9AE}" pid="21" name="MSIP_Label_f42aa342-8706-4288-bd11-ebb85995028c_Extended_MSFT_Method">
    <vt:lpwstr>Automatic</vt:lpwstr>
  </property>
  <property fmtid="{D5CDD505-2E9C-101B-9397-08002B2CF9AE}" pid="22" name="Sensitivity">
    <vt:lpwstr>General</vt:lpwstr>
  </property>
</Properties>
</file>